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13" r:id="rId5"/>
  </p:sldMasterIdLst>
  <p:notesMasterIdLst>
    <p:notesMasterId r:id="rId65"/>
  </p:notesMasterIdLst>
  <p:sldIdLst>
    <p:sldId id="273" r:id="rId6"/>
    <p:sldId id="278" r:id="rId7"/>
    <p:sldId id="275" r:id="rId8"/>
    <p:sldId id="403" r:id="rId9"/>
    <p:sldId id="395" r:id="rId10"/>
    <p:sldId id="396" r:id="rId11"/>
    <p:sldId id="407" r:id="rId12"/>
    <p:sldId id="404" r:id="rId13"/>
    <p:sldId id="284" r:id="rId14"/>
    <p:sldId id="397" r:id="rId15"/>
    <p:sldId id="400" r:id="rId16"/>
    <p:sldId id="295" r:id="rId17"/>
    <p:sldId id="398" r:id="rId18"/>
    <p:sldId id="399" r:id="rId19"/>
    <p:sldId id="405" r:id="rId20"/>
    <p:sldId id="406" r:id="rId21"/>
    <p:sldId id="286" r:id="rId22"/>
    <p:sldId id="323" r:id="rId23"/>
    <p:sldId id="465" r:id="rId24"/>
    <p:sldId id="410" r:id="rId25"/>
    <p:sldId id="471" r:id="rId26"/>
    <p:sldId id="442" r:id="rId27"/>
    <p:sldId id="444" r:id="rId28"/>
    <p:sldId id="445" r:id="rId29"/>
    <p:sldId id="446" r:id="rId30"/>
    <p:sldId id="497" r:id="rId31"/>
    <p:sldId id="447" r:id="rId32"/>
    <p:sldId id="451" r:id="rId33"/>
    <p:sldId id="472" r:id="rId34"/>
    <p:sldId id="448" r:id="rId35"/>
    <p:sldId id="493" r:id="rId36"/>
    <p:sldId id="449" r:id="rId37"/>
    <p:sldId id="411" r:id="rId38"/>
    <p:sldId id="450" r:id="rId39"/>
    <p:sldId id="437" r:id="rId40"/>
    <p:sldId id="438" r:id="rId41"/>
    <p:sldId id="412" r:id="rId42"/>
    <p:sldId id="452" r:id="rId43"/>
    <p:sldId id="453" r:id="rId44"/>
    <p:sldId id="474" r:id="rId45"/>
    <p:sldId id="457" r:id="rId46"/>
    <p:sldId id="458" r:id="rId47"/>
    <p:sldId id="456" r:id="rId48"/>
    <p:sldId id="415" r:id="rId49"/>
    <p:sldId id="475" r:id="rId50"/>
    <p:sldId id="429" r:id="rId51"/>
    <p:sldId id="476" r:id="rId52"/>
    <p:sldId id="315" r:id="rId53"/>
    <p:sldId id="489" r:id="rId54"/>
    <p:sldId id="490" r:id="rId55"/>
    <p:sldId id="364" r:id="rId56"/>
    <p:sldId id="485" r:id="rId57"/>
    <p:sldId id="486" r:id="rId58"/>
    <p:sldId id="487" r:id="rId59"/>
    <p:sldId id="340" r:id="rId60"/>
    <p:sldId id="463" r:id="rId61"/>
    <p:sldId id="499" r:id="rId62"/>
    <p:sldId id="498" r:id="rId63"/>
    <p:sldId id="384" r:id="rId64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D429"/>
    <a:srgbClr val="27ED3F"/>
    <a:srgbClr val="43EF57"/>
    <a:srgbClr val="F141BF"/>
    <a:srgbClr val="790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211" autoAdjust="0"/>
  </p:normalViewPr>
  <p:slideViewPr>
    <p:cSldViewPr showGuides="1">
      <p:cViewPr>
        <p:scale>
          <a:sx n="100" d="100"/>
          <a:sy n="100" d="100"/>
        </p:scale>
        <p:origin x="-1338" y="-510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3688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slide" Target="slides/slide50.xml"/><Relationship Id="rId63" Type="http://schemas.openxmlformats.org/officeDocument/2006/relationships/slide" Target="slides/slide58.xml"/><Relationship Id="rId68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slide" Target="slides/slide48.xml"/><Relationship Id="rId58" Type="http://schemas.openxmlformats.org/officeDocument/2006/relationships/slide" Target="slides/slide53.xml"/><Relationship Id="rId66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openxmlformats.org/officeDocument/2006/relationships/slide" Target="slides/slide52.xml"/><Relationship Id="rId61" Type="http://schemas.openxmlformats.org/officeDocument/2006/relationships/slide" Target="slides/slide56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slide" Target="slides/slide47.xml"/><Relationship Id="rId60" Type="http://schemas.openxmlformats.org/officeDocument/2006/relationships/slide" Target="slides/slide55.xml"/><Relationship Id="rId65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openxmlformats.org/officeDocument/2006/relationships/slide" Target="slides/slide51.xml"/><Relationship Id="rId64" Type="http://schemas.openxmlformats.org/officeDocument/2006/relationships/slide" Target="slides/slide59.xml"/><Relationship Id="rId69" Type="http://schemas.openxmlformats.org/officeDocument/2006/relationships/tableStyles" Target="tableStyles.xml"/><Relationship Id="rId8" Type="http://schemas.openxmlformats.org/officeDocument/2006/relationships/slide" Target="slides/slide3.xml"/><Relationship Id="rId51" Type="http://schemas.openxmlformats.org/officeDocument/2006/relationships/slide" Target="slides/slide46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59" Type="http://schemas.openxmlformats.org/officeDocument/2006/relationships/slide" Target="slides/slide54.xml"/><Relationship Id="rId67" Type="http://schemas.openxmlformats.org/officeDocument/2006/relationships/viewProps" Target="viewProps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slide" Target="slides/slide49.xml"/><Relationship Id="rId62" Type="http://schemas.openxmlformats.org/officeDocument/2006/relationships/slide" Target="slides/slide5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28/03/2022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1605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Arrêté signé le 06/10/2021 et publié le 16/10/2021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357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Article L3171-4 Version en vigueur depuis le 01 mai 2008</a:t>
            </a:r>
          </a:p>
          <a:p>
            <a:r>
              <a:rPr lang="fr-FR" dirty="0" smtClean="0"/>
              <a:t>En cas de litige relatif à l'existence ou au nombre d'heures de travail accomplies, </a:t>
            </a:r>
            <a:r>
              <a:rPr lang="fr-FR" b="1" dirty="0" smtClean="0"/>
              <a:t>l'employeur fournit au juge les éléments de nature à justifier les horaires effectivement réalisés par le salarié.</a:t>
            </a:r>
          </a:p>
          <a:p>
            <a:r>
              <a:rPr lang="fr-FR" dirty="0" smtClean="0"/>
              <a:t>Au vu de ces éléments et de ceux fournis par le salarié à l'appui de sa demande, le juge forme sa conviction après avoir ordonné, en cas de besoin, toutes les mesures d'instruction qu'il estime utiles.</a:t>
            </a:r>
          </a:p>
          <a:p>
            <a:r>
              <a:rPr lang="fr-FR" dirty="0" smtClean="0"/>
              <a:t>Si le décompte des heures de travail accomplies par chaque salarié est assuré par un système d'enregistrement automatique, celui-ci doit être fiable et infalsifiable.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72765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4656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58413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>
                <a:solidFill>
                  <a:prstClr val="black"/>
                </a:solidFill>
              </a:rPr>
              <a:pPr/>
              <a:t>57</a:t>
            </a:fld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89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>
                <a:solidFill>
                  <a:prstClr val="black"/>
                </a:solidFill>
              </a:rPr>
              <a:pPr/>
              <a:t>58</a:t>
            </a:fld>
            <a:endParaRPr lang="fr-F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389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1389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xmlns="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xmlns="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92695"/>
            <a:ext cx="8424614" cy="242951"/>
          </a:xfrm>
        </p:spPr>
        <p:txBody>
          <a:bodyPr/>
          <a:lstStyle>
            <a:lvl1pPr marL="9525" indent="85725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43558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xmlns="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850" y="1707654"/>
            <a:ext cx="8424334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868782" y="195486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</a:t>
            </a:r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528" y="1563638"/>
            <a:ext cx="2520000" cy="288032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563638"/>
            <a:ext cx="2520000" cy="2860762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xmlns="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251C71F6-E0A6-1740-B64F-38F332886BAF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25" name="Titre 18">
            <a:extLst>
              <a:ext uri="{FF2B5EF4-FFF2-40B4-BE49-F238E27FC236}">
                <a16:creationId xmlns:a16="http://schemas.microsoft.com/office/drawing/2014/main" xmlns="" id="{8909A550-9D66-7141-BF64-73CAD20968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807623"/>
            <a:ext cx="8424863" cy="539991"/>
          </a:xfrm>
        </p:spPr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xmlns="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</p:spTree>
    <p:extLst>
      <p:ext uri="{BB962C8B-B14F-4D97-AF65-F5344CB8AC3E}">
        <p14:creationId xmlns:p14="http://schemas.microsoft.com/office/powerpoint/2010/main" val="2888137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nnes de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e la date 3">
            <a:extLst>
              <a:ext uri="{FF2B5EF4-FFF2-40B4-BE49-F238E27FC236}">
                <a16:creationId xmlns:a16="http://schemas.microsoft.com/office/drawing/2014/main" xmlns="" id="{15CA4CAF-6729-AB4D-9354-99C08AEAB1B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5E6183FC-BA60-7C49-ABF3-B50982741576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26" name="Espace réservé du pied de page 4">
            <a:extLst>
              <a:ext uri="{FF2B5EF4-FFF2-40B4-BE49-F238E27FC236}">
                <a16:creationId xmlns:a16="http://schemas.microsoft.com/office/drawing/2014/main" xmlns="" id="{745ED2D7-3CC1-3B41-AA37-64BDE1CE24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xmlns="" id="{D4959A1A-C7DE-6748-A32B-7732F0ACFC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323851" y="1320687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2" name="Titre 18">
            <a:extLst>
              <a:ext uri="{FF2B5EF4-FFF2-40B4-BE49-F238E27FC236}">
                <a16:creationId xmlns:a16="http://schemas.microsoft.com/office/drawing/2014/main" xmlns="" id="{5919F96B-C5FF-5146-9075-19E07CEBB7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754809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xmlns="" id="{AC8956DD-B832-6147-8A66-A70995085BB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 bwMode="gray">
          <a:xfrm>
            <a:off x="323528" y="1707654"/>
            <a:ext cx="2556471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xmlns="" id="{DF66E72C-274C-AC4E-B20B-393EBD9A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75856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xmlns="" id="{10D42E91-F78E-1D46-9374-4446D0F5796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91346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, sous-titre, textes 3 et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23528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xmlns="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0597CDB5-73DC-8641-8CC1-FAD9379FD627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xmlns="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20687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754809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xmlns="" id="{7004A35F-FCE5-0248-9AD4-C4E7502EF16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1840" y="1707654"/>
            <a:ext cx="5616624" cy="288032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18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re, sous-titre, textes 3, et graphiqu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228184" y="1707654"/>
            <a:ext cx="2520000" cy="288032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7" name="Espace réservé de la date 3">
            <a:extLst>
              <a:ext uri="{FF2B5EF4-FFF2-40B4-BE49-F238E27FC236}">
                <a16:creationId xmlns:a16="http://schemas.microsoft.com/office/drawing/2014/main" xmlns="" id="{CEFA8BB7-D3E4-254A-BB0E-3D1C8C64E198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8E1290DD-BE4D-794B-919C-D565D1B9C67D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xmlns="" id="{35840C24-F178-C44C-B5A1-3EB8F3EF4B9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1" y="1320687"/>
            <a:ext cx="8424614" cy="242951"/>
          </a:xfrm>
        </p:spPr>
        <p:txBody>
          <a:bodyPr/>
          <a:lstStyle>
            <a:lvl1pPr marL="0" indent="95250">
              <a:spcBef>
                <a:spcPts val="400"/>
              </a:spcBef>
              <a:spcAft>
                <a:spcPts val="800"/>
              </a:spcAft>
              <a:buFont typeface="+mj-lt"/>
              <a:buNone/>
              <a:tabLst/>
              <a:defRPr sz="15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xmlns="" id="{0271A58A-1CC5-D145-89AA-12537E5CE3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850" y="754809"/>
            <a:ext cx="8424863" cy="539991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20" name="Espace réservé du pied de page 4">
            <a:extLst>
              <a:ext uri="{FF2B5EF4-FFF2-40B4-BE49-F238E27FC236}">
                <a16:creationId xmlns:a16="http://schemas.microsoft.com/office/drawing/2014/main" xmlns="" id="{D46074BB-6BF7-8249-9377-D0271B2AEC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  <p:sp>
        <p:nvSpPr>
          <p:cNvPr id="3" name="Espace réservé du graphique 2">
            <a:extLst>
              <a:ext uri="{FF2B5EF4-FFF2-40B4-BE49-F238E27FC236}">
                <a16:creationId xmlns:a16="http://schemas.microsoft.com/office/drawing/2014/main" xmlns="" id="{66D3B633-BB7B-4941-BF9B-161C5342E3AA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323528" y="1707654"/>
            <a:ext cx="5761038" cy="2879725"/>
          </a:xfrm>
        </p:spPr>
        <p:txBody>
          <a:bodyPr/>
          <a:lstStyle/>
          <a:p>
            <a:r>
              <a:rPr lang="fr-FR" smtClean="0"/>
              <a:t>Cliquez sur l'icône pour ajouter un graphique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116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23850" y="2139702"/>
            <a:ext cx="8424000" cy="2293224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92075" indent="0">
              <a:spcBef>
                <a:spcPts val="500"/>
              </a:spcBef>
              <a:spcAft>
                <a:spcPts val="0"/>
              </a:spcAft>
              <a:buNone/>
              <a:tabLst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space réservé de la date 3">
            <a:extLst>
              <a:ext uri="{FF2B5EF4-FFF2-40B4-BE49-F238E27FC236}">
                <a16:creationId xmlns:a16="http://schemas.microsoft.com/office/drawing/2014/main" xmlns="" id="{C192E6B1-2CEB-FB47-B10B-D25D43DF8D9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23850" y="4797631"/>
            <a:ext cx="1210435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D7698221-35EF-134F-B87A-568DECC70F29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14" name="Espace réservé du numéro de diapositive 5">
            <a:extLst>
              <a:ext uri="{FF2B5EF4-FFF2-40B4-BE49-F238E27FC236}">
                <a16:creationId xmlns:a16="http://schemas.microsoft.com/office/drawing/2014/main" xmlns="" id="{0593ECE3-ACEF-7441-BABB-08F519CCE7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6" name="Espace réservé du pied de page 4">
            <a:extLst>
              <a:ext uri="{FF2B5EF4-FFF2-40B4-BE49-F238E27FC236}">
                <a16:creationId xmlns:a16="http://schemas.microsoft.com/office/drawing/2014/main" xmlns="" id="{4D728EC0-9FC5-AB4E-B907-86A468EF1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2162740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81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843558"/>
            <a:ext cx="9144000" cy="4338400"/>
          </a:xfrm>
          <a:solidFill>
            <a:schemeClr val="tx2"/>
          </a:solidFill>
        </p:spPr>
        <p:txBody>
          <a:bodyPr tIns="1080000" anchor="ctr" anchorCtr="0"/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xmlns="" id="{02A90153-98CB-E943-A611-AD9242F15601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364285" y="4797631"/>
            <a:ext cx="1170000" cy="34586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bg1"/>
                </a:solidFill>
              </a:defRPr>
            </a:lvl1pPr>
          </a:lstStyle>
          <a:p>
            <a:fld id="{5F7325A3-5315-1B4B-A0D9-112471EB5837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bg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xmlns="" id="{BE3965BE-3A81-1248-821F-39E8294A1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bg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4">
            <a:extLst>
              <a:ext uri="{FF2B5EF4-FFF2-40B4-BE49-F238E27FC236}">
                <a16:creationId xmlns:a16="http://schemas.microsoft.com/office/drawing/2014/main" xmlns="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</p:spTree>
    <p:extLst>
      <p:ext uri="{BB962C8B-B14F-4D97-AF65-F5344CB8AC3E}">
        <p14:creationId xmlns:p14="http://schemas.microsoft.com/office/powerpoint/2010/main" val="1076546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4EA19884-7A29-DC4E-9311-A62E54788E52}" type="datetime1">
              <a:rPr lang="fr-FR" smtClean="0"/>
              <a:t>28/03/2022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4371949"/>
            <a:ext cx="3240000" cy="447947"/>
          </a:xfrm>
        </p:spPr>
        <p:txBody>
          <a:bodyPr anchor="ctr" anchorCtr="0"/>
          <a:lstStyle>
            <a:lvl1pPr algn="l">
              <a:defRPr sz="1150"/>
            </a:lvl1pPr>
          </a:lstStyle>
          <a:p>
            <a:r>
              <a:rPr lang="fr-FR" dirty="0" smtClean="0"/>
              <a:t>Direction régionale </a:t>
            </a:r>
            <a:br>
              <a:rPr lang="fr-FR" dirty="0" smtClean="0"/>
            </a:br>
            <a:r>
              <a:rPr lang="fr-FR" dirty="0" smtClean="0"/>
              <a:t>de l'économie, de l'emploi, </a:t>
            </a:r>
            <a:br>
              <a:rPr lang="fr-FR" dirty="0" smtClean="0"/>
            </a:br>
            <a:r>
              <a:rPr lang="fr-FR" dirty="0" smtClean="0"/>
              <a:t>du travail et des solidarités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11510"/>
            <a:ext cx="3633404" cy="30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40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23850" y="1707654"/>
            <a:ext cx="8424863" cy="29523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868782" y="195486"/>
            <a:ext cx="5879931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Direction régionale de l'économie, de l'emploi, du travail et des solidarités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398713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323850" y="4784400"/>
            <a:ext cx="8424614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xmlns="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850" y="915566"/>
            <a:ext cx="8424863" cy="5399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15703" y="4783500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fld id="{B858D49A-5A7A-574D-A0ED-52B5C1EFA876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E071FEB6-0E77-DD46-9DA0-C52EF51FC7F3}"/>
              </a:ext>
            </a:extLst>
          </p:cNvPr>
          <p:cNvCxnSpPr/>
          <p:nvPr/>
        </p:nvCxnSpPr>
        <p:spPr bwMode="gray">
          <a:xfrm>
            <a:off x="360000" y="47844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39" y="195486"/>
            <a:ext cx="660353" cy="549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</p:sldLayoutIdLst>
  <p:hf hdr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620">
          <p15:clr>
            <a:srgbClr val="F26B43"/>
          </p15:clr>
        </p15:guide>
        <p15:guide id="2" pos="20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>
          <a:xfrm>
            <a:off x="323528" y="1851670"/>
            <a:ext cx="8424000" cy="2880320"/>
          </a:xfrm>
        </p:spPr>
        <p:txBody>
          <a:bodyPr/>
          <a:lstStyle/>
          <a:p>
            <a:pPr algn="ctr"/>
            <a:r>
              <a:rPr lang="fr-F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Nouvelle convention collective applicable </a:t>
            </a:r>
          </a:p>
          <a:p>
            <a:pPr algn="ctr"/>
            <a:r>
              <a:rPr lang="fr-F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aux ASSISTANTS MATERNELS EMPLOYES </a:t>
            </a:r>
          </a:p>
          <a:p>
            <a:pPr algn="ctr"/>
            <a:r>
              <a:rPr lang="fr-FR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 DES PARTICULIERS</a:t>
            </a:r>
            <a:endParaRPr lang="fr-FR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D7698221-35EF-134F-B87A-568DECC70F29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43808" y="339502"/>
            <a:ext cx="5879931" cy="360000"/>
          </a:xfrm>
        </p:spPr>
        <p:txBody>
          <a:bodyPr/>
          <a:lstStyle/>
          <a:p>
            <a:r>
              <a:rPr lang="fr-FR" sz="1400" dirty="0" smtClean="0"/>
              <a:t>Direction régionale de l'économie, </a:t>
            </a:r>
          </a:p>
          <a:p>
            <a:r>
              <a:rPr lang="fr-FR" sz="1400" dirty="0" smtClean="0"/>
              <a:t>de l'emploi, du travail et des solidarités</a:t>
            </a:r>
          </a:p>
          <a:p>
            <a:r>
              <a:rPr lang="fr-FR" sz="1400" dirty="0" smtClean="0"/>
              <a:t> </a:t>
            </a:r>
            <a:r>
              <a:rPr lang="fr-FR" sz="1400" dirty="0"/>
              <a:t>Auvergne-Rhône-Alpes</a:t>
            </a:r>
            <a:endParaRPr lang="fr-FR" sz="1400" dirty="0" smtClean="0"/>
          </a:p>
        </p:txBody>
      </p:sp>
    </p:spTree>
    <p:extLst>
      <p:ext uri="{BB962C8B-B14F-4D97-AF65-F5344CB8AC3E}">
        <p14:creationId xmlns:p14="http://schemas.microsoft.com/office/powerpoint/2010/main" val="4359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6156176" y="1635646"/>
            <a:ext cx="2664296" cy="2952328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DISPOSITIONS SPECIFIQUES </a:t>
            </a:r>
          </a:p>
          <a:p>
            <a:pPr marL="0" indent="0" algn="ctr">
              <a:buNone/>
            </a:pPr>
            <a:r>
              <a:rPr lang="fr-FR" dirty="0" smtClean="0"/>
              <a:t>AUX SALARIES DES </a:t>
            </a:r>
          </a:p>
          <a:p>
            <a:pPr marL="0" indent="0" algn="ctr">
              <a:buNone/>
            </a:pPr>
            <a:r>
              <a:rPr lang="fr-FR" dirty="0" smtClean="0"/>
              <a:t>PARTICULIERS L7221-1 CT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3563888" y="1131590"/>
            <a:ext cx="2232248" cy="2808312"/>
          </a:xfrm>
          <a:solidFill>
            <a:schemeClr val="accent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buNone/>
            </a:pPr>
            <a:endParaRPr lang="fr-FR" sz="800" dirty="0" smtClean="0"/>
          </a:p>
          <a:p>
            <a:pPr marL="0" indent="0" algn="ctr">
              <a:buNone/>
            </a:pPr>
            <a:r>
              <a:rPr lang="fr-FR" dirty="0" smtClean="0"/>
              <a:t> SOCLE COMMUN </a:t>
            </a:r>
          </a:p>
          <a:p>
            <a:pPr marL="0" indent="0" algn="ctr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323528" y="1635646"/>
            <a:ext cx="2880320" cy="2952328"/>
          </a:xfr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 DISPOSITIONS  SPECIFIQUES  </a:t>
            </a:r>
          </a:p>
          <a:p>
            <a:pPr marL="0" indent="0" algn="ctr">
              <a:buNone/>
            </a:pPr>
            <a:r>
              <a:rPr lang="fr-FR" dirty="0" smtClean="0"/>
              <a:t> AUX ASSISTANTS MATERNELS </a:t>
            </a:r>
          </a:p>
          <a:p>
            <a:pPr marL="0" indent="0" algn="ctr">
              <a:buNone/>
            </a:pPr>
            <a:r>
              <a:rPr lang="fr-FR" dirty="0" smtClean="0"/>
              <a:t>  DES PARTICULIERS</a:t>
            </a: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95536" y="483518"/>
            <a:ext cx="8424863" cy="539991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NOUVELLE CONVENTION COLLECTIVE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338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5940152" y="1131590"/>
            <a:ext cx="2736304" cy="158417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fr-FR" sz="400" u="sng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u="sng" dirty="0" smtClean="0"/>
              <a:t>SOCLE  SALARIES DU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u="sng" dirty="0" smtClean="0"/>
              <a:t>PARTICULIER L72 CT :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Partie IV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Salariés du particulier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(art. 127 à 168)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3379490" y="987574"/>
            <a:ext cx="2304256" cy="1008112"/>
          </a:xfrm>
          <a:solidFill>
            <a:schemeClr val="accent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fr-FR" sz="4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 </a:t>
            </a:r>
            <a:r>
              <a:rPr lang="fr-FR" u="sng" dirty="0" smtClean="0"/>
              <a:t>SOCLE COMMUN </a:t>
            </a:r>
            <a:r>
              <a:rPr lang="fr-FR" dirty="0" smtClean="0"/>
              <a:t>: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parties  I  à V de la CCN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(art. 1 à  88)</a:t>
            </a:r>
          </a:p>
          <a:p>
            <a:pPr marL="0" indent="0" algn="ctr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>
          <a:xfrm>
            <a:off x="251520" y="1203598"/>
            <a:ext cx="2880320" cy="1553741"/>
          </a:xfr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endParaRPr lang="fr-FR" sz="400" dirty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u="sng" dirty="0" smtClean="0"/>
              <a:t>SOCLE  ASSISTANTS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u="sng" dirty="0" smtClean="0"/>
              <a:t>MATERNELS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/>
              <a:t> </a:t>
            </a:r>
            <a:r>
              <a:rPr lang="fr-FR" dirty="0" smtClean="0"/>
              <a:t>  Partie IV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Assistants  maternels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(art 89 à  126)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359568" y="339502"/>
            <a:ext cx="8424863" cy="539991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NOUVELLE CONVENTION COLLECTIVE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>
          <a:xfrm>
            <a:off x="2987824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  <p:sp>
        <p:nvSpPr>
          <p:cNvPr id="9" name="Espace réservé du texte 2"/>
          <p:cNvSpPr txBox="1">
            <a:spLocks/>
          </p:cNvSpPr>
          <p:nvPr/>
        </p:nvSpPr>
        <p:spPr bwMode="gray">
          <a:xfrm>
            <a:off x="6003354" y="2939765"/>
            <a:ext cx="2736304" cy="48883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u="sng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annexes 6 et 7</a:t>
            </a:r>
          </a:p>
        </p:txBody>
      </p:sp>
      <p:sp>
        <p:nvSpPr>
          <p:cNvPr id="10" name="Espace réservé du texte 3"/>
          <p:cNvSpPr txBox="1">
            <a:spLocks/>
          </p:cNvSpPr>
          <p:nvPr/>
        </p:nvSpPr>
        <p:spPr bwMode="gray">
          <a:xfrm>
            <a:off x="3387105" y="2251336"/>
            <a:ext cx="2304256" cy="784844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annexes communes :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1 à 4</a:t>
            </a:r>
          </a:p>
          <a:p>
            <a:pPr marL="0" indent="0" algn="ctr">
              <a:buFont typeface="+mj-lt"/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1" name="Espace réservé du texte 4"/>
          <p:cNvSpPr txBox="1">
            <a:spLocks/>
          </p:cNvSpPr>
          <p:nvPr/>
        </p:nvSpPr>
        <p:spPr bwMode="gray">
          <a:xfrm>
            <a:off x="260698" y="2924546"/>
            <a:ext cx="2880320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annexe 5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  <p:sp>
        <p:nvSpPr>
          <p:cNvPr id="12" name="Espace réservé du texte 3"/>
          <p:cNvSpPr txBox="1">
            <a:spLocks/>
          </p:cNvSpPr>
          <p:nvPr/>
        </p:nvSpPr>
        <p:spPr bwMode="gray">
          <a:xfrm>
            <a:off x="3419872" y="3903649"/>
            <a:ext cx="2304256" cy="504056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dirty="0" smtClean="0"/>
          </a:p>
          <a:p>
            <a:pPr marL="0" indent="0" algn="ctr">
              <a:buFont typeface="+mj-lt"/>
              <a:buNone/>
            </a:pPr>
            <a:r>
              <a:rPr lang="fr-FR" dirty="0" smtClean="0"/>
              <a:t>documents indicatifs </a:t>
            </a:r>
            <a:endParaRPr lang="fr-FR" dirty="0"/>
          </a:p>
        </p:txBody>
      </p:sp>
      <p:sp>
        <p:nvSpPr>
          <p:cNvPr id="13" name="Espace réservé du texte 2"/>
          <p:cNvSpPr txBox="1">
            <a:spLocks/>
          </p:cNvSpPr>
          <p:nvPr/>
        </p:nvSpPr>
        <p:spPr bwMode="gray">
          <a:xfrm>
            <a:off x="6017790" y="4124049"/>
            <a:ext cx="2736304" cy="5220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u="sng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documents indicatifs</a:t>
            </a:r>
          </a:p>
        </p:txBody>
      </p:sp>
      <p:sp>
        <p:nvSpPr>
          <p:cNvPr id="14" name="Espace réservé du texte 4"/>
          <p:cNvSpPr txBox="1">
            <a:spLocks/>
          </p:cNvSpPr>
          <p:nvPr/>
        </p:nvSpPr>
        <p:spPr bwMode="gray">
          <a:xfrm>
            <a:off x="293118" y="4155926"/>
            <a:ext cx="2880320" cy="50405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dirty="0" smtClean="0"/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documents indicatifs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r>
              <a:rPr lang="fr-FR" dirty="0" smtClean="0"/>
              <a:t>   </a:t>
            </a:r>
            <a:endParaRPr lang="fr-FR" dirty="0"/>
          </a:p>
        </p:txBody>
      </p:sp>
      <p:sp>
        <p:nvSpPr>
          <p:cNvPr id="15" name="Espace réservé du texte 3"/>
          <p:cNvSpPr txBox="1">
            <a:spLocks/>
          </p:cNvSpPr>
          <p:nvPr/>
        </p:nvSpPr>
        <p:spPr bwMode="gray">
          <a:xfrm>
            <a:off x="3419872" y="3198209"/>
            <a:ext cx="2304256" cy="504056"/>
          </a:xfrm>
          <a:prstGeom prst="rect">
            <a:avLst/>
          </a:prstGeom>
          <a:solidFill>
            <a:schemeClr val="accent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tIns="0" rIns="0" bIns="0" rtlCol="0" anchor="t" anchorCtr="0">
            <a:noAutofit/>
          </a:bodyPr>
          <a:lstStyle>
            <a:lvl1pPr marL="144000" indent="-14400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tabLst/>
              <a:defRPr sz="1400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324000" indent="-1440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SzPct val="100000"/>
              <a:buFont typeface="+mj-lt"/>
              <a:buAutoNum type="alphaLcPeriod"/>
              <a:defRPr sz="1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53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11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Arial" panose="020B0604020202020204" pitchFamily="34" charset="0"/>
              <a:buChar char="•"/>
              <a:defRPr sz="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27450" indent="-171450" algn="l" defTabSz="914400" rtl="0" eaLnBrk="1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SzPct val="100000"/>
              <a:buFont typeface="Wingdings" pitchFamily="2" charset="2"/>
              <a:buChar char="§"/>
              <a:defRPr sz="7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600"/>
              </a:spcAft>
              <a:buFont typeface="+mj-lt"/>
              <a:buNone/>
            </a:pPr>
            <a:endParaRPr lang="fr-FR" sz="400" dirty="0" smtClean="0"/>
          </a:p>
          <a:p>
            <a:pPr marL="0" indent="0" algn="ctr">
              <a:buFont typeface="+mj-lt"/>
              <a:buNone/>
            </a:pPr>
            <a:r>
              <a:rPr lang="fr-FR" dirty="0"/>
              <a:t>a</a:t>
            </a:r>
            <a:r>
              <a:rPr lang="fr-FR" dirty="0" smtClean="0"/>
              <a:t>ccords maintenus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317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267494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SOCLE COMMUN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79512" y="699542"/>
            <a:ext cx="8892480" cy="4176464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2000" b="1" u="sng" dirty="0" smtClean="0"/>
              <a:t>Parties de la CCN</a:t>
            </a:r>
          </a:p>
          <a:p>
            <a:pPr>
              <a:spcAft>
                <a:spcPts val="0"/>
              </a:spcAft>
            </a:pPr>
            <a:r>
              <a:rPr lang="fr-FR" sz="2000" b="1" dirty="0" smtClean="0"/>
              <a:t>I   </a:t>
            </a:r>
            <a:r>
              <a:rPr lang="fr-FR" sz="2000" dirty="0" smtClean="0"/>
              <a:t>: dispositions </a:t>
            </a:r>
            <a:r>
              <a:rPr lang="fr-FR" sz="2000" dirty="0"/>
              <a:t>générales </a:t>
            </a:r>
            <a:r>
              <a:rPr lang="fr-FR" sz="2000" i="1" dirty="0" smtClean="0"/>
              <a:t>(champ d'application, modalités d’application CCN)</a:t>
            </a:r>
          </a:p>
          <a:p>
            <a:pPr>
              <a:spcAft>
                <a:spcPts val="0"/>
              </a:spcAft>
            </a:pPr>
            <a:r>
              <a:rPr lang="fr-FR" sz="2000" b="1" dirty="0" smtClean="0"/>
              <a:t>II</a:t>
            </a:r>
            <a:r>
              <a:rPr lang="fr-FR" sz="2000" dirty="0" smtClean="0"/>
              <a:t>  : égalité professionnelle, non discrimination, libertés individuelles, 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emploi des travailleurs handicapés </a:t>
            </a:r>
          </a:p>
          <a:p>
            <a:pPr>
              <a:spcAft>
                <a:spcPts val="0"/>
              </a:spcAft>
            </a:pPr>
            <a:r>
              <a:rPr lang="fr-FR" sz="2000" b="1" dirty="0"/>
              <a:t>III</a:t>
            </a:r>
            <a:r>
              <a:rPr lang="fr-FR" sz="2000" dirty="0"/>
              <a:t> : </a:t>
            </a:r>
            <a:r>
              <a:rPr lang="fr-FR" sz="2000" dirty="0" smtClean="0"/>
              <a:t>dialogue social et relations collectives du travail au niveau de la branche</a:t>
            </a:r>
          </a:p>
          <a:p>
            <a:pPr>
              <a:spcAft>
                <a:spcPts val="0"/>
              </a:spcAft>
            </a:pPr>
            <a:r>
              <a:rPr lang="fr-FR" sz="2000" b="1" dirty="0" smtClean="0"/>
              <a:t>IV</a:t>
            </a:r>
            <a:r>
              <a:rPr lang="fr-FR" sz="2000" dirty="0" smtClean="0"/>
              <a:t> </a:t>
            </a:r>
            <a:r>
              <a:rPr lang="fr-FR" sz="2000" dirty="0"/>
              <a:t>: </a:t>
            </a:r>
            <a:r>
              <a:rPr lang="fr-FR" sz="2000" dirty="0" smtClean="0"/>
              <a:t>dispositions relatives au contrat de travail </a:t>
            </a:r>
          </a:p>
          <a:p>
            <a:pPr>
              <a:spcAft>
                <a:spcPts val="0"/>
              </a:spcAft>
            </a:pPr>
            <a:r>
              <a:rPr lang="fr-FR" sz="2000" b="1" dirty="0"/>
              <a:t>V</a:t>
            </a:r>
            <a:r>
              <a:rPr lang="fr-FR" sz="2000" dirty="0"/>
              <a:t> : </a:t>
            </a:r>
            <a:r>
              <a:rPr lang="fr-FR" sz="2000" dirty="0" smtClean="0"/>
              <a:t> droits sociaux attachés aux salariés </a:t>
            </a:r>
          </a:p>
          <a:p>
            <a:pPr>
              <a:spcAft>
                <a:spcPts val="0"/>
              </a:spcAft>
            </a:pPr>
            <a:r>
              <a:rPr lang="fr-FR" sz="2000" b="1" dirty="0" smtClean="0"/>
              <a:t>Signataires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b="1" u="sng" dirty="0" smtClean="0"/>
              <a:t>Annexes</a:t>
            </a:r>
          </a:p>
          <a:p>
            <a:pPr>
              <a:spcAft>
                <a:spcPts val="0"/>
              </a:spcAft>
            </a:pPr>
            <a:r>
              <a:rPr lang="fr-FR" sz="2000" b="1" dirty="0" smtClean="0"/>
              <a:t>1 </a:t>
            </a:r>
            <a:r>
              <a:rPr lang="fr-FR" sz="2000" dirty="0" smtClean="0"/>
              <a:t>: prévention </a:t>
            </a:r>
            <a:r>
              <a:rPr lang="fr-FR" sz="2000" dirty="0"/>
              <a:t>des risques et santé au travail </a:t>
            </a:r>
          </a:p>
          <a:p>
            <a:pPr>
              <a:spcAft>
                <a:spcPts val="0"/>
              </a:spcAft>
            </a:pPr>
            <a:r>
              <a:rPr lang="fr-FR" sz="2000" b="1" dirty="0" smtClean="0"/>
              <a:t>2 </a:t>
            </a:r>
            <a:r>
              <a:rPr lang="fr-FR" sz="2000" dirty="0" smtClean="0"/>
              <a:t>: </a:t>
            </a:r>
            <a:r>
              <a:rPr lang="fr-FR" sz="2000" dirty="0"/>
              <a:t>professionnalisation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b="1" dirty="0" smtClean="0"/>
              <a:t>3 : </a:t>
            </a:r>
            <a:r>
              <a:rPr lang="fr-FR" sz="2000" dirty="0"/>
              <a:t>prévoyance</a:t>
            </a:r>
            <a:endParaRPr lang="fr-FR" sz="2000" b="1" dirty="0"/>
          </a:p>
          <a:p>
            <a:pPr>
              <a:spcAft>
                <a:spcPts val="0"/>
              </a:spcAft>
            </a:pPr>
            <a:r>
              <a:rPr lang="fr-FR" sz="2000" b="1" dirty="0" smtClean="0"/>
              <a:t>4 : </a:t>
            </a:r>
            <a:r>
              <a:rPr lang="fr-FR" sz="2000" dirty="0" smtClean="0"/>
              <a:t>indemnité </a:t>
            </a:r>
            <a:r>
              <a:rPr lang="fr-FR" sz="2000" dirty="0"/>
              <a:t>conventionnelle de départ volontaire à la retraite</a:t>
            </a:r>
          </a:p>
          <a:p>
            <a:pPr>
              <a:spcAft>
                <a:spcPts val="0"/>
              </a:spcAft>
            </a:pPr>
            <a:endParaRPr lang="fr-FR" sz="2000" b="1" dirty="0"/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70142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67544" y="267494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DISPOSITIONS SPECIFIQUES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771550"/>
            <a:ext cx="8712968" cy="4104456"/>
          </a:xfrm>
        </p:spPr>
        <p:txBody>
          <a:bodyPr/>
          <a:lstStyle/>
          <a:p>
            <a:pPr marL="434975" indent="-34290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fr-FR" sz="2000" b="1" u="sng" dirty="0" smtClean="0"/>
              <a:t>Assistants </a:t>
            </a:r>
            <a:r>
              <a:rPr lang="fr-FR" sz="2000" b="1" u="sng" dirty="0"/>
              <a:t>maternels :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000" b="1" dirty="0" smtClean="0"/>
              <a:t>Partie IV </a:t>
            </a:r>
            <a:r>
              <a:rPr lang="fr-FR" sz="2000" dirty="0" smtClean="0"/>
              <a:t>: </a:t>
            </a:r>
            <a:r>
              <a:rPr lang="fr-FR" sz="2000" dirty="0"/>
              <a:t>dispositions relatives au contrat de travail </a:t>
            </a:r>
            <a:r>
              <a:rPr lang="fr-FR" sz="2000" dirty="0" smtClean="0"/>
              <a:t>– socle assistants maternels</a:t>
            </a:r>
          </a:p>
          <a:p>
            <a:pPr>
              <a:spcAft>
                <a:spcPts val="0"/>
              </a:spcAft>
            </a:pPr>
            <a:r>
              <a:rPr lang="fr-FR" sz="2000" b="1" dirty="0"/>
              <a:t>Annexe 5</a:t>
            </a:r>
            <a:r>
              <a:rPr lang="fr-FR" sz="2000" dirty="0" smtClean="0"/>
              <a:t> : salaires </a:t>
            </a:r>
            <a:r>
              <a:rPr lang="fr-FR" sz="2000" dirty="0"/>
              <a:t>minima conventionnels </a:t>
            </a:r>
            <a:r>
              <a:rPr lang="fr-FR" sz="2000" dirty="0" smtClean="0"/>
              <a:t>applicables aux </a:t>
            </a:r>
            <a:r>
              <a:rPr lang="fr-FR" sz="2000" dirty="0"/>
              <a:t>assistants maternels</a:t>
            </a:r>
            <a:endParaRPr lang="fr-FR" sz="2000" dirty="0" smtClean="0"/>
          </a:p>
          <a:p>
            <a:pPr>
              <a:spcAft>
                <a:spcPts val="0"/>
              </a:spcAft>
            </a:pPr>
            <a:endParaRPr lang="fr-FR" sz="1600" dirty="0"/>
          </a:p>
          <a:p>
            <a:pPr marL="434975" indent="-342900">
              <a:spcAft>
                <a:spcPts val="200"/>
              </a:spcAft>
              <a:buFont typeface="Wingdings" panose="05000000000000000000" pitchFamily="2" charset="2"/>
              <a:buChar char="Ø"/>
            </a:pPr>
            <a:r>
              <a:rPr lang="fr-FR" sz="2000" b="1" u="sng" dirty="0" smtClean="0"/>
              <a:t>Salariés du particulier  selon L72 CT :</a:t>
            </a:r>
          </a:p>
          <a:p>
            <a:pPr>
              <a:spcBef>
                <a:spcPts val="200"/>
              </a:spcBef>
              <a:spcAft>
                <a:spcPts val="0"/>
              </a:spcAft>
            </a:pPr>
            <a:r>
              <a:rPr lang="fr-FR" sz="2000" b="1" dirty="0"/>
              <a:t>Partie IV </a:t>
            </a:r>
            <a:r>
              <a:rPr lang="fr-FR" sz="2000" dirty="0"/>
              <a:t>: dispositions relatives au contrat de travail – socle </a:t>
            </a:r>
            <a:r>
              <a:rPr lang="fr-FR" sz="2000" dirty="0" smtClean="0"/>
              <a:t>salarié du particulier employeur</a:t>
            </a:r>
          </a:p>
          <a:p>
            <a:pPr>
              <a:spcAft>
                <a:spcPts val="0"/>
              </a:spcAft>
            </a:pPr>
            <a:r>
              <a:rPr lang="fr-FR" sz="2000" b="1" dirty="0"/>
              <a:t>Annexe 6</a:t>
            </a:r>
            <a:r>
              <a:rPr lang="fr-FR" sz="2000" dirty="0" smtClean="0"/>
              <a:t> </a:t>
            </a:r>
            <a:r>
              <a:rPr lang="fr-FR" sz="2000" dirty="0"/>
              <a:t>: </a:t>
            </a:r>
            <a:r>
              <a:rPr lang="fr-FR" sz="2000" dirty="0" smtClean="0"/>
              <a:t>salaires </a:t>
            </a:r>
            <a:r>
              <a:rPr lang="fr-FR" sz="2000" dirty="0"/>
              <a:t>minima conventionnels applicables aux salariés du particulier employeur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b="1" dirty="0"/>
              <a:t>Annexe 7</a:t>
            </a:r>
            <a:r>
              <a:rPr lang="fr-FR" sz="2000" dirty="0" smtClean="0"/>
              <a:t> </a:t>
            </a:r>
            <a:r>
              <a:rPr lang="fr-FR" sz="2000" dirty="0"/>
              <a:t>: </a:t>
            </a:r>
            <a:r>
              <a:rPr lang="fr-FR" sz="2000" dirty="0" smtClean="0"/>
              <a:t>classification </a:t>
            </a:r>
            <a:r>
              <a:rPr lang="fr-FR" sz="2000" dirty="0"/>
              <a:t>des emplois applicables aux salariés du particulier employeur </a:t>
            </a:r>
            <a:endParaRPr lang="fr-FR" sz="2000" dirty="0" smtClean="0"/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14511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66440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267494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APPLICABLES AUX ASSISTANTS MATERNELS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699542"/>
            <a:ext cx="8568952" cy="4320480"/>
          </a:xfrm>
        </p:spPr>
        <p:txBody>
          <a:bodyPr/>
          <a:lstStyle/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 smtClean="0"/>
              <a:t>partie </a:t>
            </a:r>
            <a:r>
              <a:rPr lang="fr-FR" sz="1900" b="1" dirty="0"/>
              <a:t>I</a:t>
            </a:r>
            <a:r>
              <a:rPr lang="fr-FR" sz="1900" dirty="0"/>
              <a:t> : </a:t>
            </a:r>
            <a:r>
              <a:rPr lang="fr-FR" sz="1900" dirty="0" smtClean="0"/>
              <a:t>dispositions générales - </a:t>
            </a:r>
            <a:r>
              <a:rPr lang="fr-FR" sz="1900" dirty="0"/>
              <a:t>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partie II </a:t>
            </a:r>
            <a:r>
              <a:rPr lang="fr-FR" sz="1900" dirty="0" smtClean="0"/>
              <a:t>: égalité professionnelle, non discrimination, libertés individuelles, emploi des travailleurs handicapés </a:t>
            </a:r>
            <a:r>
              <a:rPr lang="fr-FR" sz="1900" dirty="0"/>
              <a:t>- 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partie III </a:t>
            </a:r>
            <a:r>
              <a:rPr lang="fr-FR" sz="1900" dirty="0"/>
              <a:t>: </a:t>
            </a:r>
            <a:r>
              <a:rPr lang="fr-FR" sz="1900" dirty="0" smtClean="0"/>
              <a:t>dialogue social et relations collectives du travail au niveau de la branche </a:t>
            </a:r>
            <a:r>
              <a:rPr lang="fr-FR" sz="1900" dirty="0"/>
              <a:t>- 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partie IV </a:t>
            </a:r>
            <a:r>
              <a:rPr lang="fr-FR" sz="1900" dirty="0"/>
              <a:t>: </a:t>
            </a:r>
            <a:r>
              <a:rPr lang="fr-FR" sz="1900" dirty="0" smtClean="0"/>
              <a:t>dispositions relatives au contrat de travail - 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partie V</a:t>
            </a:r>
            <a:r>
              <a:rPr lang="fr-FR" sz="1900" dirty="0"/>
              <a:t> : </a:t>
            </a:r>
            <a:r>
              <a:rPr lang="fr-FR" sz="1900" dirty="0" smtClean="0"/>
              <a:t>droits sociaux attachés aux salariés </a:t>
            </a:r>
            <a:r>
              <a:rPr lang="fr-FR" sz="1900" dirty="0"/>
              <a:t>- 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partie IV </a:t>
            </a:r>
            <a:r>
              <a:rPr lang="fr-FR" sz="19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 dispositions relatives au contrat de travail - assistants maternels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annexe 1</a:t>
            </a:r>
            <a:r>
              <a:rPr lang="fr-FR" sz="1900" dirty="0" smtClean="0"/>
              <a:t> </a:t>
            </a:r>
            <a:r>
              <a:rPr lang="fr-FR" sz="1900" dirty="0"/>
              <a:t>: </a:t>
            </a:r>
            <a:r>
              <a:rPr lang="fr-FR" sz="1900" dirty="0" smtClean="0"/>
              <a:t>prévention </a:t>
            </a:r>
            <a:r>
              <a:rPr lang="fr-FR" sz="1900" dirty="0"/>
              <a:t>des risques et santé </a:t>
            </a:r>
            <a:r>
              <a:rPr lang="fr-FR" sz="1900" dirty="0" smtClean="0"/>
              <a:t>au travail</a:t>
            </a:r>
            <a:r>
              <a:rPr lang="fr-FR" sz="1900" dirty="0"/>
              <a:t> - socle </a:t>
            </a:r>
            <a:r>
              <a:rPr lang="fr-FR" sz="1900" dirty="0" smtClean="0"/>
              <a:t>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annexe 2</a:t>
            </a:r>
            <a:r>
              <a:rPr lang="fr-FR" sz="1900" dirty="0"/>
              <a:t> </a:t>
            </a:r>
            <a:r>
              <a:rPr lang="fr-FR" sz="1900" dirty="0" smtClean="0"/>
              <a:t>: professionnalisation - </a:t>
            </a:r>
            <a:r>
              <a:rPr lang="fr-FR" sz="1900" dirty="0"/>
              <a:t>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/>
              <a:t>annexe 3</a:t>
            </a:r>
            <a:r>
              <a:rPr lang="fr-FR" sz="1900" dirty="0" smtClean="0"/>
              <a:t> : prévoyance - </a:t>
            </a:r>
            <a:r>
              <a:rPr lang="fr-FR" sz="1900" dirty="0"/>
              <a:t>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 smtClean="0"/>
              <a:t>annexe 4</a:t>
            </a:r>
            <a:r>
              <a:rPr lang="fr-FR" sz="1900" dirty="0" smtClean="0"/>
              <a:t> </a:t>
            </a:r>
            <a:r>
              <a:rPr lang="fr-FR" sz="1900" dirty="0"/>
              <a:t>: Indemnité conventionnelle </a:t>
            </a:r>
            <a:r>
              <a:rPr lang="fr-FR" sz="1900" dirty="0" smtClean="0"/>
              <a:t>de départ </a:t>
            </a:r>
            <a:r>
              <a:rPr lang="fr-FR" sz="1900" dirty="0"/>
              <a:t>volontaire à la </a:t>
            </a:r>
            <a:r>
              <a:rPr lang="fr-FR" sz="1900" dirty="0" smtClean="0"/>
              <a:t>retraite - socle commun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9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</a:t>
            </a:r>
            <a:r>
              <a:rPr lang="fr-FR" sz="19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nnexe 5</a:t>
            </a:r>
            <a:r>
              <a:rPr lang="fr-FR" sz="1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19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fr-FR" sz="1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salaires </a:t>
            </a:r>
            <a:r>
              <a:rPr lang="fr-FR" sz="19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minima </a:t>
            </a:r>
            <a:r>
              <a:rPr lang="fr-FR" sz="19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conventionnels - assistants </a:t>
            </a:r>
            <a:r>
              <a:rPr lang="fr-FR" sz="19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maternels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900" dirty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000" dirty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2000" dirty="0"/>
          </a:p>
          <a:p>
            <a:pPr>
              <a:spcAft>
                <a:spcPts val="0"/>
              </a:spcAft>
            </a:pPr>
            <a:endParaRPr lang="fr-FR" sz="2000" dirty="0"/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endParaRPr lang="fr-FR" sz="2000" dirty="0" smtClean="0"/>
          </a:p>
          <a:p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843808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00839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83518"/>
            <a:ext cx="8712968" cy="539991"/>
          </a:xfrm>
        </p:spPr>
        <p:txBody>
          <a:bodyPr>
            <a:no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ACCORDS MAINTENUS, COMMUNS AUX 2 BRANCHES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1131590"/>
            <a:ext cx="8424334" cy="3600400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Sont temporairement maintenus :</a:t>
            </a: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u="sng" dirty="0" smtClean="0"/>
              <a:t>accord </a:t>
            </a:r>
            <a:r>
              <a:rPr lang="fr-FR" sz="2000" u="sng" dirty="0"/>
              <a:t>cadre du </a:t>
            </a:r>
            <a:r>
              <a:rPr lang="fr-FR" sz="2000" u="sng" dirty="0" smtClean="0"/>
              <a:t>24/11/2016 </a:t>
            </a:r>
            <a:r>
              <a:rPr lang="fr-FR" sz="2000" dirty="0" smtClean="0"/>
              <a:t>: organisation </a:t>
            </a:r>
            <a:r>
              <a:rPr lang="fr-FR" sz="2000" dirty="0"/>
              <a:t>et </a:t>
            </a:r>
            <a:r>
              <a:rPr lang="fr-FR" sz="2000" dirty="0" smtClean="0"/>
              <a:t>choix </a:t>
            </a:r>
            <a:r>
              <a:rPr lang="fr-FR" sz="2000" dirty="0"/>
              <a:t>du service de santé au travail, </a:t>
            </a:r>
            <a:r>
              <a:rPr lang="fr-FR" sz="2000" dirty="0" smtClean="0"/>
              <a:t>suivi </a:t>
            </a:r>
            <a:r>
              <a:rPr lang="fr-FR" sz="2000" dirty="0"/>
              <a:t>individuel et collectif et </a:t>
            </a:r>
            <a:r>
              <a:rPr lang="fr-FR" sz="2000" dirty="0" smtClean="0"/>
              <a:t>prévention </a:t>
            </a:r>
            <a:r>
              <a:rPr lang="fr-FR" sz="2000" dirty="0"/>
              <a:t>de l’altération de la santé des </a:t>
            </a:r>
            <a:r>
              <a:rPr lang="fr-FR" sz="2000" dirty="0" smtClean="0"/>
              <a:t>travailleurs </a:t>
            </a:r>
            <a:endParaRPr lang="fr-FR" sz="2000" dirty="0"/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u="sng" dirty="0" smtClean="0"/>
              <a:t>accord </a:t>
            </a:r>
            <a:r>
              <a:rPr lang="fr-FR" sz="2000" u="sng" dirty="0"/>
              <a:t>du </a:t>
            </a:r>
            <a:r>
              <a:rPr lang="fr-FR" sz="2000" u="sng" dirty="0" smtClean="0"/>
              <a:t>19/12/2018</a:t>
            </a:r>
            <a:r>
              <a:rPr lang="fr-FR" sz="2000" dirty="0" smtClean="0"/>
              <a:t> : création </a:t>
            </a:r>
            <a:r>
              <a:rPr lang="fr-FR" sz="2000" dirty="0"/>
              <a:t>d’un organisme spécifique au sein de l’OPCO et d’une association paritaire nationale interbranche pour la mise en œuvre des garanties sociales des </a:t>
            </a:r>
            <a:r>
              <a:rPr lang="fr-FR" sz="2000" dirty="0" smtClean="0"/>
              <a:t>salariés </a:t>
            </a:r>
            <a:endParaRPr lang="fr-FR" sz="2000" dirty="0"/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u="sng" dirty="0" smtClean="0"/>
              <a:t>accord </a:t>
            </a:r>
            <a:r>
              <a:rPr lang="fr-FR" sz="2000" u="sng" dirty="0"/>
              <a:t>du </a:t>
            </a:r>
            <a:r>
              <a:rPr lang="fr-FR" sz="2000" u="sng" dirty="0" smtClean="0"/>
              <a:t>05/03/19 </a:t>
            </a:r>
            <a:r>
              <a:rPr lang="fr-FR" sz="2000" dirty="0" smtClean="0"/>
              <a:t>: désignation </a:t>
            </a:r>
            <a:r>
              <a:rPr lang="fr-FR" sz="2000" dirty="0"/>
              <a:t>d’un opérateur de </a:t>
            </a:r>
            <a:r>
              <a:rPr lang="fr-FR" sz="2000" dirty="0" smtClean="0"/>
              <a:t>compétences </a:t>
            </a:r>
            <a:endParaRPr lang="fr-FR" sz="2000" dirty="0"/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u="sng" dirty="0" smtClean="0"/>
              <a:t>accord </a:t>
            </a:r>
            <a:r>
              <a:rPr lang="fr-FR" sz="2000" u="sng" dirty="0"/>
              <a:t>du </a:t>
            </a:r>
            <a:r>
              <a:rPr lang="fr-FR" sz="2000" u="sng" dirty="0" smtClean="0"/>
              <a:t>17/11/2020 </a:t>
            </a:r>
            <a:r>
              <a:rPr lang="fr-FR" sz="2000" dirty="0" smtClean="0"/>
              <a:t>: mise </a:t>
            </a:r>
            <a:r>
              <a:rPr lang="fr-FR" sz="2000" dirty="0"/>
              <a:t>en œuvre </a:t>
            </a:r>
            <a:r>
              <a:rPr lang="fr-FR" sz="2000" dirty="0" smtClean="0"/>
              <a:t>d’une </a:t>
            </a:r>
            <a:r>
              <a:rPr lang="fr-FR" sz="2000" dirty="0"/>
              <a:t>politique de professionnalisation dans le secteur des particuliers employeurs et de l’emploi à </a:t>
            </a:r>
            <a:r>
              <a:rPr lang="fr-FR" sz="2000" dirty="0" smtClean="0"/>
              <a:t>domicile</a:t>
            </a:r>
            <a:endParaRPr lang="fr-FR" sz="2000" dirty="0"/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b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5999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627534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TEXTES A VALEUR INDICATIVE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1275606"/>
            <a:ext cx="8208912" cy="3600400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Fiches </a:t>
            </a:r>
            <a:r>
              <a:rPr lang="fr-FR" sz="2000" b="1" dirty="0"/>
              <a:t>et documents pédagogiques ayant une valeur indicative et non conventionnelle </a:t>
            </a:r>
            <a:r>
              <a:rPr lang="fr-FR" sz="2000" b="1" dirty="0" smtClean="0"/>
              <a:t>:</a:t>
            </a:r>
          </a:p>
          <a:p>
            <a:pPr marL="874350" lvl="2" indent="-342900">
              <a:buFont typeface="Courier New" panose="02070309020205020404" pitchFamily="49" charset="0"/>
              <a:buChar char="o"/>
            </a:pPr>
            <a:r>
              <a:rPr lang="fr-FR" sz="2000" u="sng" dirty="0" smtClean="0"/>
              <a:t>modèles</a:t>
            </a:r>
            <a:r>
              <a:rPr lang="fr-FR" sz="2000" dirty="0" smtClean="0"/>
              <a:t> </a:t>
            </a:r>
            <a:r>
              <a:rPr lang="fr-FR" sz="2000" dirty="0"/>
              <a:t>pouvant servir de trame sur laquelle les parties à la relation de travail pourront s’appuyer </a:t>
            </a:r>
          </a:p>
          <a:p>
            <a:pPr marL="874350" lvl="2" indent="-342900">
              <a:buFont typeface="Courier New" panose="02070309020205020404" pitchFamily="49" charset="0"/>
              <a:buChar char="o"/>
            </a:pPr>
            <a:r>
              <a:rPr lang="fr-FR" sz="2000" u="sng" dirty="0" smtClean="0"/>
              <a:t>notes </a:t>
            </a:r>
            <a:r>
              <a:rPr lang="fr-FR" sz="2000" u="sng" dirty="0"/>
              <a:t>explicatives </a:t>
            </a:r>
            <a:r>
              <a:rPr lang="fr-FR" sz="2000" dirty="0"/>
              <a:t>destinées sur une thématique donnée à expliciter les dispositions de la présente convention collective </a:t>
            </a:r>
          </a:p>
          <a:p>
            <a:pPr marL="874350" lvl="2" indent="-342900">
              <a:buFont typeface="Courier New" panose="02070309020205020404" pitchFamily="49" charset="0"/>
              <a:buChar char="o"/>
            </a:pPr>
            <a:r>
              <a:rPr lang="fr-FR" sz="2000" u="sng" dirty="0" smtClean="0"/>
              <a:t>glossaire</a:t>
            </a:r>
            <a:endParaRPr lang="fr-FR" sz="2000" u="sng" dirty="0"/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b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27049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ce réservé pour une image  8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53" b="12953"/>
          <a:stretch>
            <a:fillRect/>
          </a:stretch>
        </p:blipFill>
        <p:spPr/>
      </p:pic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5" y="915566"/>
            <a:ext cx="8676494" cy="38688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3. Principales nouveautés dans les relations de travail entre particulier et assistant maternel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083034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THEMES PRESENTES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1275606"/>
            <a:ext cx="8640960" cy="3580531"/>
          </a:xfrm>
        </p:spPr>
        <p:txBody>
          <a:bodyPr/>
          <a:lstStyle/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Période d’essai</a:t>
            </a:r>
          </a:p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Temps de travail</a:t>
            </a:r>
          </a:p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Rémunération </a:t>
            </a:r>
          </a:p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Congés payés</a:t>
            </a:r>
          </a:p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Autres congés et absences</a:t>
            </a:r>
          </a:p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Rupture du contrat de travail</a:t>
            </a:r>
          </a:p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Départ en retraite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004220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Thème: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131590"/>
            <a:ext cx="8640960" cy="3580531"/>
          </a:xfrm>
        </p:spPr>
        <p:txBody>
          <a:bodyPr/>
          <a:lstStyle/>
          <a:p>
            <a:pPr algn="ctr"/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Période d’essai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41710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dirty="0" smtClean="0">
                <a:solidFill>
                  <a:srgbClr val="FF0000"/>
                </a:solidFill>
              </a:rPr>
              <a:t>PLAN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z="2000" b="1" dirty="0" smtClean="0"/>
              <a:t>Introduction</a:t>
            </a:r>
          </a:p>
          <a:p>
            <a:endParaRPr lang="fr-FR" sz="1000" b="1" dirty="0" smtClean="0"/>
          </a:p>
          <a:p>
            <a:r>
              <a:rPr lang="fr-FR" sz="2000" b="1" dirty="0" smtClean="0"/>
              <a:t>Nouvelle architecture conventionnelle</a:t>
            </a:r>
          </a:p>
          <a:p>
            <a:endParaRPr lang="fr-FR" sz="1000" b="1" dirty="0" smtClean="0"/>
          </a:p>
          <a:p>
            <a:r>
              <a:rPr lang="fr-FR" sz="2000" b="1" dirty="0" smtClean="0"/>
              <a:t>Principales nouveautés résultant </a:t>
            </a:r>
            <a:r>
              <a:rPr lang="fr-FR" sz="2000" b="1" dirty="0"/>
              <a:t>de la nouvelle </a:t>
            </a:r>
            <a:r>
              <a:rPr lang="fr-FR" sz="2000" b="1" dirty="0" smtClean="0"/>
              <a:t>convention dans les relations de travail entre particulier employeur et assistant maternel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1690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11510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PERIODE D’ESSAI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987574"/>
            <a:ext cx="8640960" cy="4104456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Durée de la période d’essai pour un nouvel enfant</a:t>
            </a: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Inchangé : un contrat de travail par enfant confié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Lorsque le particulier confie un enfant à l’assistant maternel, 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avec qui un </a:t>
            </a:r>
            <a:r>
              <a:rPr lang="fr-FR" sz="2000" dirty="0"/>
              <a:t>contrat de travail pour </a:t>
            </a:r>
            <a:r>
              <a:rPr lang="fr-FR" sz="2000" u="sng" dirty="0"/>
              <a:t>un </a:t>
            </a:r>
            <a:r>
              <a:rPr lang="fr-FR" sz="2000" u="sng" dirty="0" smtClean="0"/>
              <a:t>autre enfant </a:t>
            </a:r>
            <a:r>
              <a:rPr lang="fr-FR" sz="2000" u="sng" dirty="0"/>
              <a:t>de la même </a:t>
            </a:r>
            <a:r>
              <a:rPr lang="fr-FR" sz="2000" u="sng" dirty="0" smtClean="0"/>
              <a:t>famille</a:t>
            </a:r>
            <a:r>
              <a:rPr lang="fr-FR" sz="2000" dirty="0" smtClean="0"/>
              <a:t> :</a:t>
            </a:r>
          </a:p>
          <a:p>
            <a:pPr marL="756000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 est encore en cours, </a:t>
            </a:r>
          </a:p>
          <a:p>
            <a:pPr marL="756000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 comportait une période d’essai, </a:t>
            </a:r>
          </a:p>
          <a:p>
            <a:pPr marL="756000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 et que la période d’essai a été concluante, 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 la </a:t>
            </a:r>
            <a:r>
              <a:rPr lang="fr-FR" sz="2000" dirty="0"/>
              <a:t>durée maximale de la période d’essai du nouveau contrat conclu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pour </a:t>
            </a:r>
            <a:r>
              <a:rPr lang="fr-FR" sz="2000" dirty="0"/>
              <a:t>l’accueil </a:t>
            </a:r>
            <a:r>
              <a:rPr lang="fr-FR" sz="2000" dirty="0" smtClean="0"/>
              <a:t>du nouvel </a:t>
            </a:r>
            <a:r>
              <a:rPr lang="fr-FR" sz="2000" dirty="0"/>
              <a:t>enfant </a:t>
            </a:r>
            <a:r>
              <a:rPr lang="fr-FR" sz="2000" dirty="0" smtClean="0"/>
              <a:t>est </a:t>
            </a:r>
            <a:r>
              <a:rPr lang="fr-FR" sz="2000" dirty="0"/>
              <a:t>de </a:t>
            </a:r>
            <a:r>
              <a:rPr lang="fr-FR" sz="2000" u="sng" dirty="0" smtClean="0"/>
              <a:t>30 </a:t>
            </a:r>
            <a:r>
              <a:rPr lang="fr-FR" sz="2000" u="sng" dirty="0"/>
              <a:t>jours </a:t>
            </a:r>
            <a:r>
              <a:rPr lang="fr-FR" sz="2000" u="sng" dirty="0" smtClean="0"/>
              <a:t>calendaires </a:t>
            </a:r>
          </a:p>
          <a:p>
            <a:pPr>
              <a:spcAft>
                <a:spcPts val="0"/>
              </a:spcAft>
            </a:pPr>
            <a:r>
              <a:rPr lang="fr-FR" sz="1000" dirty="0"/>
              <a:t> </a:t>
            </a:r>
            <a:r>
              <a:rPr lang="fr-FR" sz="1000" dirty="0" smtClean="0"/>
              <a:t>     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 (</a:t>
            </a:r>
            <a:r>
              <a:rPr lang="fr-FR" sz="2000" i="1" dirty="0" smtClean="0"/>
              <a:t>au lieu de 2 ou 3 mois selon le nombre de jours d’accueil par semaine)</a:t>
            </a:r>
          </a:p>
          <a:p>
            <a:pPr>
              <a:spcAft>
                <a:spcPts val="0"/>
              </a:spcAft>
            </a:pPr>
            <a:endParaRPr lang="fr-FR" sz="1000" i="1" dirty="0" smtClean="0"/>
          </a:p>
          <a:p>
            <a:r>
              <a:rPr lang="fr-FR" sz="2000" i="1" dirty="0" smtClean="0"/>
              <a:t>	                </a:t>
            </a:r>
            <a:r>
              <a:rPr lang="fr-FR" sz="1800" i="1" dirty="0" smtClean="0"/>
              <a:t>(art. 44-1-2, 95-1 ASS 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87824" y="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67252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Thème: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79512" y="1131590"/>
            <a:ext cx="8640960" cy="3580531"/>
          </a:xfrm>
        </p:spPr>
        <p:txBody>
          <a:bodyPr/>
          <a:lstStyle/>
          <a:p>
            <a:pPr algn="ctr"/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Temps de travail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47470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67544" y="483518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MODALITES D’ORGANISATION DU TRAVAIL - 1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19200" y="1203598"/>
            <a:ext cx="8928992" cy="3580531"/>
          </a:xfrm>
        </p:spPr>
        <p:txBody>
          <a:bodyPr/>
          <a:lstStyle/>
          <a:p>
            <a:pPr marL="4349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000" dirty="0" smtClean="0"/>
              <a:t>La CCN distingue 3 types d’accueil de l’enfant confié :</a:t>
            </a:r>
          </a:p>
          <a:p>
            <a:pPr marL="4349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1000" dirty="0" smtClean="0"/>
          </a:p>
          <a:p>
            <a:pPr marL="1054350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b="1" dirty="0" smtClean="0">
                <a:solidFill>
                  <a:srgbClr val="12D429"/>
                </a:solidFill>
              </a:rPr>
              <a:t>Accueil régulier :</a:t>
            </a:r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 smtClean="0">
                <a:solidFill>
                  <a:srgbClr val="12D429"/>
                </a:solidFill>
              </a:rPr>
              <a:t>      -  52 </a:t>
            </a:r>
            <a:r>
              <a:rPr lang="fr-FR" sz="2000" b="1" dirty="0">
                <a:solidFill>
                  <a:srgbClr val="12D429"/>
                </a:solidFill>
              </a:rPr>
              <a:t>semaines </a:t>
            </a:r>
            <a:r>
              <a:rPr lang="fr-FR" sz="2000" b="1" dirty="0" smtClean="0">
                <a:solidFill>
                  <a:srgbClr val="12D429"/>
                </a:solidFill>
              </a:rPr>
              <a:t>par période de 12 mois consécutifs </a:t>
            </a:r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1" dirty="0">
                <a:solidFill>
                  <a:srgbClr val="12D429"/>
                </a:solidFill>
              </a:rPr>
              <a:t> </a:t>
            </a:r>
            <a:r>
              <a:rPr lang="fr-FR" sz="2000" b="1" i="1" dirty="0" smtClean="0">
                <a:solidFill>
                  <a:srgbClr val="12D429"/>
                </a:solidFill>
              </a:rPr>
              <a:t>        </a:t>
            </a:r>
            <a:r>
              <a:rPr lang="fr-FR" sz="2000" i="1" dirty="0" smtClean="0"/>
              <a:t>(dont congés payés)</a:t>
            </a:r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 smtClean="0">
                <a:solidFill>
                  <a:srgbClr val="12D429"/>
                </a:solidFill>
              </a:rPr>
              <a:t>      -  46 </a:t>
            </a:r>
            <a:r>
              <a:rPr lang="fr-FR" sz="2000" b="1" dirty="0">
                <a:solidFill>
                  <a:srgbClr val="12D429"/>
                </a:solidFill>
              </a:rPr>
              <a:t>semaines ou moins sur 12 mois consécutifs </a:t>
            </a:r>
            <a:endParaRPr lang="fr-FR" sz="2000" b="1" dirty="0" smtClean="0">
              <a:solidFill>
                <a:srgbClr val="12D429"/>
              </a:solidFill>
            </a:endParaRPr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i="1" dirty="0">
                <a:solidFill>
                  <a:srgbClr val="12D429"/>
                </a:solidFill>
              </a:rPr>
              <a:t> </a:t>
            </a:r>
            <a:r>
              <a:rPr lang="fr-FR" sz="2000" b="1" i="1" dirty="0" smtClean="0">
                <a:solidFill>
                  <a:srgbClr val="12D429"/>
                </a:solidFill>
              </a:rPr>
              <a:t>         </a:t>
            </a:r>
            <a:r>
              <a:rPr lang="fr-FR" sz="2000" i="1" dirty="0" smtClean="0"/>
              <a:t>(hors congés payés)</a:t>
            </a:r>
          </a:p>
          <a:p>
            <a:pPr marL="1054350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b="1" dirty="0" smtClean="0">
                <a:solidFill>
                  <a:srgbClr val="12D429"/>
                </a:solidFill>
              </a:rPr>
              <a:t>Accueil occasionnel </a:t>
            </a:r>
            <a:r>
              <a:rPr lang="fr-FR" sz="2000" i="1" dirty="0" smtClean="0"/>
              <a:t>(courte durée, non régulier)</a:t>
            </a:r>
          </a:p>
          <a:p>
            <a:pPr marL="1054350" lvl="3" indent="-342900">
              <a:spcBef>
                <a:spcPts val="0"/>
              </a:spcBef>
              <a:spcAft>
                <a:spcPts val="0"/>
              </a:spcAft>
            </a:pPr>
            <a:endParaRPr lang="fr-FR" sz="1000" i="1" dirty="0"/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 smtClean="0"/>
              <a:t>(au lieu d’accueil régulier, sur année complète ou année incomplète,   </a:t>
            </a:r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/>
              <a:t> </a:t>
            </a:r>
            <a:r>
              <a:rPr lang="fr-FR" sz="2000" i="1" dirty="0" smtClean="0"/>
              <a:t> ou d’accueil occasionnel)</a:t>
            </a:r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i="1" dirty="0" smtClean="0"/>
          </a:p>
          <a:p>
            <a:pPr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/>
              <a:t>	</a:t>
            </a:r>
            <a:r>
              <a:rPr lang="fr-FR" sz="1800" i="1" dirty="0" smtClean="0"/>
              <a:t>(97-1, 97-2 ASS MAT)</a:t>
            </a:r>
          </a:p>
          <a:p>
            <a:pPr marL="1054350" lvl="3" indent="-342900"/>
            <a:endParaRPr lang="fr-FR" sz="2000" i="1" dirty="0" smtClean="0"/>
          </a:p>
          <a:p>
            <a:pPr marL="1054350" lvl="3" indent="-342900"/>
            <a:endParaRPr lang="fr-FR" sz="2000" i="1" dirty="0"/>
          </a:p>
          <a:p>
            <a:pPr marL="434975" indent="-342900">
              <a:buFont typeface="Arial" panose="020B0604020202020204" pitchFamily="34" charset="0"/>
              <a:buChar char="•"/>
            </a:pPr>
            <a:endParaRPr lang="fr-FR" sz="2000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843808" y="123478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928682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REPARTITION DES HORAIRES - 1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1200225"/>
            <a:ext cx="8640960" cy="3243733"/>
          </a:xfrm>
        </p:spPr>
        <p:txBody>
          <a:bodyPr/>
          <a:lstStyle/>
          <a:p>
            <a:pPr marL="434975" lvl="3" indent="-342900">
              <a:spcBef>
                <a:spcPts val="0"/>
              </a:spcBef>
              <a:spcAft>
                <a:spcPts val="500"/>
              </a:spcAft>
            </a:pPr>
            <a:endParaRPr lang="fr-FR" sz="1000" dirty="0" smtClean="0"/>
          </a:p>
          <a:p>
            <a:pPr marL="434975" lvl="3" indent="-342900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sz="20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 cas d’accueil occasionnel</a:t>
            </a:r>
          </a:p>
          <a:p>
            <a:pPr marL="434975" lvl="3" indent="-342900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endParaRPr lang="fr-FR" sz="2000" b="1" u="sng" dirty="0" smtClean="0"/>
          </a:p>
          <a:p>
            <a:pPr marL="434975" lvl="3" indent="-342900">
              <a:spcBef>
                <a:spcPts val="0"/>
              </a:spcBef>
              <a:spcAft>
                <a:spcPts val="500"/>
              </a:spcAft>
            </a:pPr>
            <a:r>
              <a:rPr lang="fr-FR" sz="2000" dirty="0" smtClean="0"/>
              <a:t>Conditions déterminées dans le contrat de travail </a:t>
            </a:r>
          </a:p>
          <a:p>
            <a:pPr marL="92075" lvl="3" indent="0">
              <a:spcBef>
                <a:spcPts val="0"/>
              </a:spcBef>
              <a:spcAft>
                <a:spcPts val="500"/>
              </a:spcAft>
              <a:buNone/>
            </a:pPr>
            <a:r>
              <a:rPr lang="fr-FR" sz="2000" i="1" dirty="0"/>
              <a:t> </a:t>
            </a:r>
            <a:r>
              <a:rPr lang="fr-FR" sz="2000" i="1" dirty="0" smtClean="0"/>
              <a:t>     </a:t>
            </a:r>
            <a:r>
              <a:rPr lang="fr-FR" sz="1800" i="1" dirty="0" smtClean="0"/>
              <a:t>(art. 45, 98-2 ASS 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19391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123478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REPARTITION DES HORAIRES - 2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00261" y="483518"/>
            <a:ext cx="9036496" cy="3960440"/>
          </a:xfrm>
        </p:spPr>
        <p:txBody>
          <a:bodyPr/>
          <a:lstStyle/>
          <a:p>
            <a:pPr marL="650975" lvl="4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</a:t>
            </a:r>
            <a:r>
              <a:rPr lang="fr-FR" sz="1900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En cas d’accueil régulier </a:t>
            </a:r>
          </a:p>
          <a:p>
            <a:pPr marL="92075" lvl="3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000" dirty="0" smtClean="0"/>
              <a:t>	</a:t>
            </a:r>
            <a:r>
              <a:rPr lang="fr-FR" sz="2000" b="1" dirty="0" smtClean="0">
                <a:solidFill>
                  <a:srgbClr val="12D429"/>
                </a:solidFill>
              </a:rPr>
              <a:t>Mentions </a:t>
            </a:r>
            <a:r>
              <a:rPr lang="fr-FR" sz="2000" b="1" dirty="0">
                <a:solidFill>
                  <a:srgbClr val="12D429"/>
                </a:solidFill>
              </a:rPr>
              <a:t>dans le contrat de travail </a:t>
            </a:r>
            <a:endParaRPr lang="fr-FR" sz="2000" b="1" dirty="0" smtClean="0">
              <a:solidFill>
                <a:srgbClr val="12D429"/>
              </a:solidFill>
            </a:endParaRP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a) Dans tous les cas :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 </a:t>
            </a:r>
            <a:r>
              <a:rPr lang="fr-FR" sz="2000" dirty="0" smtClean="0"/>
              <a:t>	- </a:t>
            </a:r>
            <a:r>
              <a:rPr lang="fr-FR" sz="2000" b="1" dirty="0" smtClean="0"/>
              <a:t>nombre de semaines travaillées sur 12 mois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/>
              <a:t> </a:t>
            </a:r>
            <a:r>
              <a:rPr lang="fr-FR" sz="2000" b="1" dirty="0" smtClean="0"/>
              <a:t> 	- nombre de jours travaillés par semaine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/>
              <a:t> </a:t>
            </a:r>
            <a:r>
              <a:rPr lang="fr-FR" sz="2000" b="1" dirty="0" smtClean="0"/>
              <a:t> 	- nombre d’heures travaillées par semaine</a:t>
            </a:r>
            <a:r>
              <a:rPr lang="fr-FR" sz="2000" dirty="0" smtClean="0"/>
              <a:t> </a:t>
            </a:r>
            <a:endParaRPr lang="fr-FR" sz="1800" i="1" dirty="0" smtClean="0"/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/>
              <a:t>	</a:t>
            </a:r>
            <a:endParaRPr lang="fr-FR" sz="2000" dirty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b) En outre, </a:t>
            </a:r>
            <a:r>
              <a:rPr lang="fr-FR" sz="2000" u="sng" dirty="0" smtClean="0"/>
              <a:t>si </a:t>
            </a:r>
            <a:r>
              <a:rPr lang="fr-FR" sz="2000" u="sng" dirty="0"/>
              <a:t>la répartition </a:t>
            </a:r>
            <a:r>
              <a:rPr lang="fr-FR" sz="2000" u="sng" dirty="0">
                <a:solidFill>
                  <a:srgbClr val="FF0000"/>
                </a:solidFill>
              </a:rPr>
              <a:t>peut</a:t>
            </a:r>
            <a:r>
              <a:rPr lang="fr-FR" sz="2000" u="sng" dirty="0"/>
              <a:t> être déterminée à la signature du contrat </a:t>
            </a:r>
            <a:r>
              <a:rPr lang="fr-FR" sz="2000" dirty="0"/>
              <a:t>: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jours travaillés dans la semaine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	</a:t>
            </a:r>
            <a:r>
              <a:rPr lang="fr-FR" sz="2000" dirty="0" smtClean="0"/>
              <a:t>- horaires de travail par jour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- </a:t>
            </a:r>
            <a:r>
              <a:rPr lang="fr-FR" sz="2000" dirty="0"/>
              <a:t>si accueil ≤ 46 </a:t>
            </a:r>
            <a:r>
              <a:rPr lang="fr-FR" sz="2000" dirty="0" smtClean="0"/>
              <a:t>semaines/an, </a:t>
            </a:r>
            <a:r>
              <a:rPr lang="fr-FR" sz="2000" dirty="0"/>
              <a:t>semaines </a:t>
            </a:r>
            <a:r>
              <a:rPr lang="fr-FR" sz="2000" dirty="0" smtClean="0"/>
              <a:t>non travaillées </a:t>
            </a:r>
            <a:r>
              <a:rPr lang="fr-FR" sz="1800" i="1" dirty="0" smtClean="0"/>
              <a:t>(90-1 ASS MAT)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i="1" dirty="0" smtClean="0"/>
              <a:t>	- </a:t>
            </a:r>
            <a:r>
              <a:rPr lang="fr-FR" sz="2000" dirty="0" smtClean="0"/>
              <a:t>éventuellement, clause prévoyant la possibilité de modifier ces 	   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  éléments sous réserve d’un délai de prévenance convenu au contrat 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/>
              <a:t>	</a:t>
            </a:r>
            <a:r>
              <a:rPr lang="fr-FR" sz="2000" i="1" dirty="0" smtClean="0"/>
              <a:t>            </a:t>
            </a:r>
            <a:r>
              <a:rPr lang="fr-FR" sz="1800" i="1" dirty="0" smtClean="0"/>
              <a:t>(art. 41-1, 90-1 </a:t>
            </a:r>
            <a:r>
              <a:rPr lang="fr-FR" sz="1800" i="1" dirty="0"/>
              <a:t>ASS </a:t>
            </a:r>
            <a:r>
              <a:rPr lang="fr-FR" sz="1800" i="1" dirty="0" smtClean="0"/>
              <a:t>MAT, 45, 98-1-1 ASS MAT)</a:t>
            </a:r>
            <a:endParaRPr lang="fr-FR" sz="1800" i="1" dirty="0"/>
          </a:p>
          <a:p>
            <a:pPr marL="434975" lvl="3" indent="-342900">
              <a:spcBef>
                <a:spcPts val="0"/>
              </a:spcBef>
              <a:spcAft>
                <a:spcPts val="500"/>
              </a:spcAft>
            </a:pPr>
            <a:endParaRPr lang="fr-FR" sz="1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87824" y="-92546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6288561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267494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REPARTITION DES HORAIRES - 3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07504" y="843558"/>
            <a:ext cx="9036496" cy="3960440"/>
          </a:xfrm>
        </p:spPr>
        <p:txBody>
          <a:bodyPr/>
          <a:lstStyle/>
          <a:p>
            <a:pPr marL="434975" lvl="3" indent="-342900">
              <a:spcBef>
                <a:spcPts val="0"/>
              </a:spcBef>
              <a:spcAft>
                <a:spcPts val="600"/>
              </a:spcAft>
            </a:pPr>
            <a:r>
              <a:rPr lang="fr-FR" sz="2000" dirty="0" smtClean="0"/>
              <a:t>ou b) </a:t>
            </a:r>
            <a:r>
              <a:rPr lang="fr-FR" sz="2000" u="sng" dirty="0" smtClean="0"/>
              <a:t>Si </a:t>
            </a:r>
            <a:r>
              <a:rPr lang="fr-FR" sz="2000" u="sng" dirty="0"/>
              <a:t>la répartition </a:t>
            </a:r>
            <a:r>
              <a:rPr lang="fr-FR" sz="2000" u="sng" dirty="0" smtClean="0">
                <a:solidFill>
                  <a:srgbClr val="FF0000"/>
                </a:solidFill>
              </a:rPr>
              <a:t>ne peut pas </a:t>
            </a:r>
            <a:r>
              <a:rPr lang="fr-FR" sz="2000" u="sng" dirty="0" smtClean="0"/>
              <a:t>être </a:t>
            </a:r>
            <a:r>
              <a:rPr lang="fr-FR" sz="2000" u="sng" dirty="0"/>
              <a:t>déterminée à la signature du contrat </a:t>
            </a:r>
            <a:r>
              <a:rPr lang="fr-FR" sz="2000" dirty="0"/>
              <a:t>: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accord sur :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	</a:t>
            </a:r>
            <a:r>
              <a:rPr lang="fr-FR" sz="2000" b="1" i="1" dirty="0" smtClean="0"/>
              <a:t> ○ </a:t>
            </a:r>
            <a:r>
              <a:rPr lang="fr-FR" sz="2000" dirty="0" smtClean="0"/>
              <a:t>la remise par l’employeur d’un </a:t>
            </a:r>
            <a:r>
              <a:rPr lang="fr-FR" sz="2000" b="1" dirty="0" smtClean="0">
                <a:solidFill>
                  <a:srgbClr val="12D429"/>
                </a:solidFill>
              </a:rPr>
              <a:t>planning de travail </a:t>
            </a:r>
            <a:r>
              <a:rPr lang="fr-FR" sz="2000" dirty="0" smtClean="0"/>
              <a:t>écrit 	  	</a:t>
            </a:r>
            <a:r>
              <a:rPr lang="fr-FR" sz="2000" b="1" i="1" dirty="0" smtClean="0"/>
              <a:t> ○ </a:t>
            </a:r>
            <a:r>
              <a:rPr lang="fr-FR" sz="2000" dirty="0" smtClean="0"/>
              <a:t>dans un délai de prévenance prévu par le contrat de travail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 smtClean="0"/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si accueil ≤ 46 semaine/an et que périodes non travaillées non 	  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   prévisibles à la signature du contrat,</a:t>
            </a:r>
            <a:r>
              <a:rPr lang="fr-FR" sz="1800" i="1" dirty="0" smtClean="0"/>
              <a:t> 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1" i="1" dirty="0"/>
              <a:t>	</a:t>
            </a:r>
            <a:r>
              <a:rPr lang="fr-FR" sz="1800" b="1" i="1" dirty="0" smtClean="0"/>
              <a:t>	</a:t>
            </a:r>
            <a:r>
              <a:rPr lang="fr-FR" sz="1800" b="1" i="1" dirty="0"/>
              <a:t> ○ </a:t>
            </a:r>
            <a:r>
              <a:rPr lang="fr-FR" sz="2000" b="1" dirty="0" smtClean="0">
                <a:solidFill>
                  <a:srgbClr val="12D429"/>
                </a:solidFill>
              </a:rPr>
              <a:t>communication des périodes non travaillées</a:t>
            </a:r>
            <a:r>
              <a:rPr lang="fr-FR" sz="2000" dirty="0" smtClean="0">
                <a:solidFill>
                  <a:srgbClr val="12D429"/>
                </a:solidFill>
              </a:rPr>
              <a:t> </a:t>
            </a:r>
            <a:r>
              <a:rPr lang="fr-FR" sz="2000" dirty="0" smtClean="0"/>
              <a:t>2 mois à 		    l’avance ; 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	</a:t>
            </a:r>
            <a:r>
              <a:rPr lang="fr-FR" sz="2000" dirty="0" smtClean="0"/>
              <a:t>	</a:t>
            </a:r>
            <a:r>
              <a:rPr lang="fr-FR" sz="2000" b="1" i="1" dirty="0"/>
              <a:t> ○ </a:t>
            </a:r>
            <a:r>
              <a:rPr lang="fr-FR" sz="2000" dirty="0" smtClean="0"/>
              <a:t>éventuellement, possibilité de modifier ces périodes non 		     travaillées avec délai de prévenance prévu au contrat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 smtClean="0"/>
          </a:p>
          <a:p>
            <a:pPr marL="308075" lvl="4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i="1" dirty="0" smtClean="0"/>
              <a:t>(art. 45, 98-1-2 ASS MAT)</a:t>
            </a:r>
          </a:p>
          <a:p>
            <a:pPr marL="308075" lvl="4" indent="0">
              <a:spcBef>
                <a:spcPts val="0"/>
              </a:spcBef>
              <a:spcAft>
                <a:spcPts val="0"/>
              </a:spcAft>
              <a:buNone/>
            </a:pPr>
            <a:endParaRPr lang="fr-FR" sz="1800" i="1" dirty="0" smtClean="0"/>
          </a:p>
          <a:p>
            <a:pPr marL="434975" lvl="3" indent="-342900">
              <a:spcBef>
                <a:spcPts val="0"/>
              </a:spcBef>
              <a:spcAft>
                <a:spcPts val="500"/>
              </a:spcAft>
            </a:pPr>
            <a:endParaRPr lang="fr-FR" sz="1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79784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251C71F6-E0A6-1740-B64F-38F332886BAF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smtClean="0"/>
              <a:t>Direction régionale de l'économie, de l'emploi, du travail et des solidarités</a:t>
            </a:r>
            <a:endParaRPr lang="fr-FR" dirty="0" smtClean="0"/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215652" y="2475359"/>
            <a:ext cx="83529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8028384" y="2139702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12 mois</a:t>
            </a:r>
            <a:endParaRPr lang="fr-FR" sz="1400" dirty="0"/>
          </a:p>
        </p:txBody>
      </p:sp>
      <p:sp>
        <p:nvSpPr>
          <p:cNvPr id="14" name="Rectangle 13"/>
          <p:cNvSpPr/>
          <p:nvPr/>
        </p:nvSpPr>
        <p:spPr>
          <a:xfrm>
            <a:off x="404392" y="809732"/>
            <a:ext cx="1404020" cy="92333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16216" y="2643758"/>
            <a:ext cx="194421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395536" y="777937"/>
            <a:ext cx="14040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Nombre de </a:t>
            </a:r>
            <a:r>
              <a:rPr lang="fr-FR" b="1" dirty="0" smtClean="0"/>
              <a:t>semaines </a:t>
            </a:r>
            <a:r>
              <a:rPr lang="fr-FR" dirty="0" smtClean="0"/>
              <a:t>travaillées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6516216" y="264375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Semaines non travaillées (&lt; 46s)</a:t>
            </a:r>
            <a:endParaRPr lang="fr-FR" dirty="0">
              <a:solidFill>
                <a:schemeClr val="bg1"/>
              </a:solidFill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 flipV="1">
            <a:off x="1043608" y="1733062"/>
            <a:ext cx="0" cy="7144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7380312" y="2475359"/>
            <a:ext cx="0" cy="16839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2627784" y="339502"/>
            <a:ext cx="2664296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2699792" y="339502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Nombre de </a:t>
            </a:r>
            <a:r>
              <a:rPr lang="fr-FR" b="1" dirty="0" smtClean="0"/>
              <a:t>jours</a:t>
            </a:r>
            <a:r>
              <a:rPr lang="fr-FR" dirty="0" smtClean="0"/>
              <a:t> travaillés par semaine</a:t>
            </a:r>
            <a:endParaRPr lang="fr-FR" dirty="0"/>
          </a:p>
        </p:txBody>
      </p:sp>
      <p:sp>
        <p:nvSpPr>
          <p:cNvPr id="24" name="Rectangle 23"/>
          <p:cNvSpPr/>
          <p:nvPr/>
        </p:nvSpPr>
        <p:spPr>
          <a:xfrm>
            <a:off x="2627784" y="1347614"/>
            <a:ext cx="2592288" cy="92333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2699792" y="1347614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Nombre d’</a:t>
            </a:r>
            <a:r>
              <a:rPr lang="fr-FR" b="1" dirty="0" smtClean="0"/>
              <a:t>heures</a:t>
            </a:r>
            <a:r>
              <a:rPr lang="fr-FR" dirty="0" smtClean="0"/>
              <a:t> travaillées par semaine</a:t>
            </a:r>
            <a:endParaRPr lang="fr-FR" dirty="0"/>
          </a:p>
        </p:txBody>
      </p:sp>
      <p:cxnSp>
        <p:nvCxnSpPr>
          <p:cNvPr id="28" name="Connecteur droit avec flèche 27"/>
          <p:cNvCxnSpPr>
            <a:stCxn id="14" idx="3"/>
            <a:endCxn id="22" idx="1"/>
          </p:cNvCxnSpPr>
          <p:nvPr/>
        </p:nvCxnSpPr>
        <p:spPr>
          <a:xfrm flipV="1">
            <a:off x="1808412" y="627534"/>
            <a:ext cx="819372" cy="6438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>
            <a:stCxn id="14" idx="3"/>
            <a:endCxn id="24" idx="1"/>
          </p:cNvCxnSpPr>
          <p:nvPr/>
        </p:nvCxnSpPr>
        <p:spPr>
          <a:xfrm>
            <a:off x="1808412" y="1271397"/>
            <a:ext cx="819372" cy="53788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>
            <a:stCxn id="23" idx="2"/>
          </p:cNvCxnSpPr>
          <p:nvPr/>
        </p:nvCxnSpPr>
        <p:spPr>
          <a:xfrm>
            <a:off x="3995936" y="985833"/>
            <a:ext cx="0" cy="28556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4032076" y="985833"/>
            <a:ext cx="3600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et</a:t>
            </a:r>
            <a:endParaRPr lang="fr-FR" sz="1400" dirty="0"/>
          </a:p>
        </p:txBody>
      </p:sp>
      <p:sp>
        <p:nvSpPr>
          <p:cNvPr id="34" name="Rectangle 33"/>
          <p:cNvSpPr/>
          <p:nvPr/>
        </p:nvSpPr>
        <p:spPr>
          <a:xfrm>
            <a:off x="2627784" y="2715766"/>
            <a:ext cx="2592288" cy="57432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2627784" y="3507854"/>
            <a:ext cx="2592288" cy="5760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35"/>
          <p:cNvSpPr/>
          <p:nvPr/>
        </p:nvSpPr>
        <p:spPr>
          <a:xfrm>
            <a:off x="2627784" y="4227933"/>
            <a:ext cx="259228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ZoneTexte 36"/>
          <p:cNvSpPr txBox="1"/>
          <p:nvPr/>
        </p:nvSpPr>
        <p:spPr>
          <a:xfrm>
            <a:off x="2699792" y="2715766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Les jours travaillés dans la </a:t>
            </a:r>
            <a:r>
              <a:rPr lang="fr-FR" b="1" dirty="0" smtClean="0">
                <a:solidFill>
                  <a:schemeClr val="bg1"/>
                </a:solidFill>
              </a:rPr>
              <a:t>semaine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699792" y="350785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Nombre d’heures de travail par </a:t>
            </a:r>
            <a:r>
              <a:rPr lang="fr-FR" b="1" dirty="0" smtClean="0">
                <a:solidFill>
                  <a:schemeClr val="bg1"/>
                </a:solidFill>
              </a:rPr>
              <a:t>jour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2699792" y="422793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Horaires de travail par </a:t>
            </a:r>
            <a:r>
              <a:rPr lang="fr-FR" b="1" dirty="0" smtClean="0">
                <a:solidFill>
                  <a:schemeClr val="bg1"/>
                </a:solidFill>
              </a:rPr>
              <a:t>jour</a:t>
            </a:r>
            <a:endParaRPr lang="fr-FR" b="1" dirty="0">
              <a:solidFill>
                <a:schemeClr val="bg1"/>
              </a:solidFill>
            </a:endParaRPr>
          </a:p>
        </p:txBody>
      </p:sp>
      <p:cxnSp>
        <p:nvCxnSpPr>
          <p:cNvPr id="41" name="Connecteur droit avec flèche 40"/>
          <p:cNvCxnSpPr/>
          <p:nvPr/>
        </p:nvCxnSpPr>
        <p:spPr>
          <a:xfrm>
            <a:off x="1547664" y="1733062"/>
            <a:ext cx="1080120" cy="1414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2" name="Plus 41"/>
          <p:cNvSpPr/>
          <p:nvPr/>
        </p:nvSpPr>
        <p:spPr>
          <a:xfrm>
            <a:off x="2135485" y="3460001"/>
            <a:ext cx="4572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Plus 42"/>
          <p:cNvSpPr/>
          <p:nvPr/>
        </p:nvSpPr>
        <p:spPr>
          <a:xfrm>
            <a:off x="2191519" y="4227934"/>
            <a:ext cx="457200" cy="4572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Accolade ouvrante 43"/>
          <p:cNvSpPr/>
          <p:nvPr/>
        </p:nvSpPr>
        <p:spPr>
          <a:xfrm>
            <a:off x="1691680" y="2715766"/>
            <a:ext cx="288032" cy="1969368"/>
          </a:xfrm>
          <a:prstGeom prst="leftBrac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215652" y="2715766"/>
            <a:ext cx="1332012" cy="196936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ZoneTexte 47"/>
          <p:cNvSpPr txBox="1"/>
          <p:nvPr/>
        </p:nvSpPr>
        <p:spPr>
          <a:xfrm>
            <a:off x="215652" y="2715766"/>
            <a:ext cx="133201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Si non connu: remise d’un </a:t>
            </a:r>
            <a:r>
              <a:rPr lang="fr-FR" b="1" dirty="0" smtClean="0"/>
              <a:t>planning </a:t>
            </a:r>
            <a:r>
              <a:rPr lang="fr-FR" dirty="0" smtClean="0"/>
              <a:t>délai prévu au contrat</a:t>
            </a:r>
            <a:endParaRPr lang="fr-FR" dirty="0"/>
          </a:p>
        </p:txBody>
      </p:sp>
      <p:sp>
        <p:nvSpPr>
          <p:cNvPr id="49" name="Rectangle 48"/>
          <p:cNvSpPr/>
          <p:nvPr/>
        </p:nvSpPr>
        <p:spPr>
          <a:xfrm>
            <a:off x="5652120" y="3460001"/>
            <a:ext cx="2916460" cy="839941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5652120" y="3460001"/>
            <a:ext cx="2916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Sauf exception si non connues communiquées</a:t>
            </a:r>
          </a:p>
          <a:p>
            <a:pPr algn="ctr"/>
            <a:r>
              <a:rPr lang="fr-FR" dirty="0" smtClean="0"/>
              <a:t> </a:t>
            </a:r>
            <a:r>
              <a:rPr lang="fr-FR" b="1" dirty="0" smtClean="0"/>
              <a:t>2 mois </a:t>
            </a:r>
            <a:r>
              <a:rPr lang="fr-FR" dirty="0" smtClean="0"/>
              <a:t>à l’avance</a:t>
            </a:r>
            <a:endParaRPr lang="fr-FR" dirty="0"/>
          </a:p>
        </p:txBody>
      </p:sp>
      <p:cxnSp>
        <p:nvCxnSpPr>
          <p:cNvPr id="52" name="Connecteur droit avec flèche 51"/>
          <p:cNvCxnSpPr>
            <a:stCxn id="15" idx="2"/>
          </p:cNvCxnSpPr>
          <p:nvPr/>
        </p:nvCxnSpPr>
        <p:spPr>
          <a:xfrm>
            <a:off x="7488324" y="3290089"/>
            <a:ext cx="0" cy="1699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5652120" y="4456534"/>
            <a:ext cx="2916460" cy="5634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ZoneTexte 53"/>
          <p:cNvSpPr txBox="1"/>
          <p:nvPr/>
        </p:nvSpPr>
        <p:spPr>
          <a:xfrm>
            <a:off x="5652120" y="4456534"/>
            <a:ext cx="2916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Modification possible délai prévu au contrat</a:t>
            </a:r>
            <a:endParaRPr lang="fr-FR" dirty="0"/>
          </a:p>
        </p:txBody>
      </p:sp>
      <p:cxnSp>
        <p:nvCxnSpPr>
          <p:cNvPr id="56" name="Connecteur droit avec flèche 55"/>
          <p:cNvCxnSpPr/>
          <p:nvPr/>
        </p:nvCxnSpPr>
        <p:spPr>
          <a:xfrm>
            <a:off x="7488324" y="4383331"/>
            <a:ext cx="0" cy="732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71791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483518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REPARTITION DES HORAIRES - 4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987574"/>
            <a:ext cx="8424936" cy="3960440"/>
          </a:xfrm>
        </p:spPr>
        <p:txBody>
          <a:bodyPr/>
          <a:lstStyle/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endParaRPr lang="fr-FR" sz="2000" dirty="0" smtClean="0"/>
          </a:p>
          <a:p>
            <a:pPr marL="92075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2000" b="1" dirty="0" smtClean="0">
                <a:solidFill>
                  <a:srgbClr val="12D429"/>
                </a:solidFill>
              </a:rPr>
              <a:t>Hors contrat ou hors planning, selon le cas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En cas de circonstances exceptionnelles ou imprévisibles, des heures non prévues peuvent être travaillées par </a:t>
            </a:r>
            <a:r>
              <a:rPr lang="fr-FR" sz="2000" b="1" dirty="0" smtClean="0"/>
              <a:t>commun accord </a:t>
            </a:r>
            <a:r>
              <a:rPr lang="fr-FR" sz="2000" dirty="0" smtClean="0"/>
              <a:t>entre employeur et salarié, 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- au-delà du contrat de travail </a:t>
            </a:r>
            <a:r>
              <a:rPr lang="fr-FR" sz="1800" i="1" dirty="0" smtClean="0"/>
              <a:t>(art. 45, 98-1-1 ASS MAT) 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 smtClean="0"/>
              <a:t>	- </a:t>
            </a:r>
            <a:r>
              <a:rPr lang="fr-FR" sz="2000" dirty="0" smtClean="0"/>
              <a:t>ou au-delà du planning </a:t>
            </a:r>
            <a:r>
              <a:rPr lang="fr-FR" sz="1800" i="1" dirty="0" smtClean="0"/>
              <a:t>(art. 45, 98-1-2 ASS MAT)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endParaRPr lang="fr-FR" sz="2000" dirty="0"/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endParaRPr lang="fr-FR" sz="1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4948254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HEURES COMPLEMENTAIRES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611560" y="1275606"/>
            <a:ext cx="8064896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Révision des modalités d’organisation du travail</a:t>
            </a: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Lorsque le nombre d’heures complémentaires </a:t>
            </a:r>
            <a:r>
              <a:rPr lang="fr-FR" sz="2000" i="1" dirty="0" smtClean="0"/>
              <a:t>(entre la durée hebdomadaire du travail prévue au contrat de travail et </a:t>
            </a:r>
            <a:r>
              <a:rPr lang="fr-FR" sz="2000" i="1" dirty="0"/>
              <a:t>45 </a:t>
            </a:r>
            <a:r>
              <a:rPr lang="fr-FR" sz="2000" i="1" dirty="0" smtClean="0"/>
              <a:t>heures), </a:t>
            </a:r>
            <a:r>
              <a:rPr lang="fr-FR" sz="2000" dirty="0" smtClean="0"/>
              <a:t>effectuées à la demande </a:t>
            </a:r>
            <a:r>
              <a:rPr lang="fr-FR" sz="2000" dirty="0"/>
              <a:t>de </a:t>
            </a:r>
            <a:r>
              <a:rPr lang="fr-FR" sz="2000" dirty="0" smtClean="0"/>
              <a:t>l’employeur </a:t>
            </a:r>
          </a:p>
          <a:p>
            <a:r>
              <a:rPr lang="fr-FR" sz="2000" dirty="0" smtClean="0"/>
              <a:t>	- excède 1/3 </a:t>
            </a:r>
            <a:r>
              <a:rPr lang="fr-FR" sz="2000" dirty="0"/>
              <a:t>de la durée </a:t>
            </a:r>
            <a:r>
              <a:rPr lang="fr-FR" sz="2000" i="1" dirty="0"/>
              <a:t>des heures complémentaires </a:t>
            </a:r>
            <a:r>
              <a:rPr lang="fr-FR" sz="2000" dirty="0"/>
              <a:t>prévues </a:t>
            </a:r>
            <a:r>
              <a:rPr lang="fr-FR" sz="2000" dirty="0" smtClean="0"/>
              <a:t>	   au contrat </a:t>
            </a:r>
            <a:r>
              <a:rPr lang="fr-FR" sz="2000" dirty="0"/>
              <a:t>de </a:t>
            </a:r>
            <a:r>
              <a:rPr lang="fr-FR" sz="2000" dirty="0" smtClean="0"/>
              <a:t>travail </a:t>
            </a:r>
          </a:p>
          <a:p>
            <a:r>
              <a:rPr lang="fr-FR" sz="2000" dirty="0" smtClean="0"/>
              <a:t>	- pendant 16 </a:t>
            </a:r>
            <a:r>
              <a:rPr lang="fr-FR" sz="2000" dirty="0"/>
              <a:t>semaines consécutives, </a:t>
            </a:r>
            <a:endParaRPr lang="fr-FR" sz="2000" dirty="0" smtClean="0"/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les </a:t>
            </a:r>
            <a:r>
              <a:rPr lang="fr-FR" sz="2000" dirty="0"/>
              <a:t>parties doivent se </a:t>
            </a:r>
            <a:r>
              <a:rPr lang="fr-FR" sz="2000" i="1" dirty="0"/>
              <a:t>rencontrer </a:t>
            </a:r>
            <a:r>
              <a:rPr lang="fr-FR" sz="2000" dirty="0"/>
              <a:t>afin d’échanger sur les modalités d’organisation du </a:t>
            </a:r>
            <a:r>
              <a:rPr lang="fr-FR" sz="2000" dirty="0" smtClean="0"/>
              <a:t>travail. </a:t>
            </a:r>
          </a:p>
          <a:p>
            <a:r>
              <a:rPr lang="fr-FR" sz="2000" i="1" dirty="0" smtClean="0"/>
              <a:t>		</a:t>
            </a:r>
            <a:r>
              <a:rPr lang="fr-FR" sz="1800" i="1" dirty="0" smtClean="0"/>
              <a:t>(art. 45, 96-4 ASS 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26930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Thème: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131590"/>
            <a:ext cx="8640960" cy="3580531"/>
          </a:xfrm>
        </p:spPr>
        <p:txBody>
          <a:bodyPr/>
          <a:lstStyle/>
          <a:p>
            <a:pPr algn="ctr"/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Rémunération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6592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pour une image 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53" b="12953"/>
          <a:stretch>
            <a:fillRect/>
          </a:stretch>
        </p:blipFill>
        <p:spPr>
          <a:xfrm>
            <a:off x="0" y="804863"/>
            <a:ext cx="9144000" cy="4338637"/>
          </a:xfrm>
        </p:spPr>
      </p:pic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054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67544" y="483518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SALAIRE HORAIRE BRUT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79512" y="1183060"/>
            <a:ext cx="8964488" cy="3960440"/>
          </a:xfrm>
        </p:spPr>
        <p:txBody>
          <a:bodyPr/>
          <a:lstStyle/>
          <a:p>
            <a:pPr marL="434975" lvl="3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Deux niveaux de classification : 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Assistant maternel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Assistant maternel-garde d’enfant </a:t>
            </a:r>
            <a:r>
              <a:rPr lang="fr-FR" sz="2000" i="1" dirty="0" smtClean="0"/>
              <a:t>(AM-GE)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 smtClean="0"/>
          </a:p>
          <a:p>
            <a:pPr marL="434975" lvl="3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Salaire horaire brut minimal </a:t>
            </a:r>
            <a:r>
              <a:rPr lang="fr-FR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dirty="0"/>
              <a:t>Assistant </a:t>
            </a:r>
            <a:r>
              <a:rPr lang="fr-FR" sz="2000" dirty="0" smtClean="0"/>
              <a:t>maternel : 2,97 €</a:t>
            </a:r>
            <a:endParaRPr lang="fr-FR" sz="2000" dirty="0"/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Après obtention du titre Assistant </a:t>
            </a:r>
            <a:r>
              <a:rPr lang="fr-FR" sz="2000" dirty="0"/>
              <a:t>maternel-garde </a:t>
            </a:r>
            <a:r>
              <a:rPr lang="fr-FR" sz="2000" dirty="0" smtClean="0"/>
              <a:t>d’enfant : 3,06 €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endParaRPr lang="fr-FR" sz="2000" dirty="0" smtClean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endParaRPr lang="fr-FR" sz="2000" dirty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i="1" dirty="0" smtClean="0"/>
              <a:t>	( art. 51, 107 ASS MAT, annexe 5)</a:t>
            </a:r>
            <a:endParaRPr lang="fr-FR" sz="1800" i="1" dirty="0"/>
          </a:p>
          <a:p>
            <a:pPr marL="434975" lvl="3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88898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67544" y="483518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MENSUALISATION SI ACCUEIL ≤ 46 SEMAINES / AN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79512" y="1183060"/>
            <a:ext cx="8712968" cy="3960440"/>
          </a:xfrm>
        </p:spPr>
        <p:txBody>
          <a:bodyPr/>
          <a:lstStyle/>
          <a:p>
            <a:pPr marL="434975" lvl="3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/>
              <a:t>Inchangé : Salaire </a:t>
            </a:r>
            <a:r>
              <a:rPr lang="fr-FR" sz="2000" b="1" dirty="0"/>
              <a:t>mensuel </a:t>
            </a:r>
            <a:r>
              <a:rPr lang="fr-FR" sz="2000" b="1" dirty="0" smtClean="0"/>
              <a:t>brut de base, </a:t>
            </a:r>
            <a:r>
              <a:rPr lang="fr-FR" sz="2000" b="1" dirty="0"/>
              <a:t>versé chaque mois </a:t>
            </a:r>
            <a:r>
              <a:rPr lang="fr-FR" sz="2000" b="1" dirty="0" smtClean="0"/>
              <a:t>:</a:t>
            </a:r>
            <a:r>
              <a:rPr lang="fr-FR" sz="2000" dirty="0" smtClean="0"/>
              <a:t> </a:t>
            </a:r>
            <a:endParaRPr lang="fr-FR" sz="2000" dirty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Salaire mensualisé brut de base, selon contrat de travail  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 </a:t>
            </a:r>
            <a:r>
              <a:rPr lang="fr-FR" sz="2000" dirty="0" smtClean="0"/>
              <a:t>    = salaire horaire brut  x nombre d’heures de travail par semaine 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/>
              <a:t> </a:t>
            </a:r>
            <a:r>
              <a:rPr lang="fr-FR" sz="2000" dirty="0" smtClean="0"/>
              <a:t>       x nombre de semaines de travail par an / 12 mois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 smtClean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Selon les circonstances du mois, le salaire mensualisé :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000" dirty="0"/>
              <a:t>e</a:t>
            </a:r>
            <a:r>
              <a:rPr lang="fr-FR" sz="2000" dirty="0" smtClean="0"/>
              <a:t>st majoré des heures complémentaires et des heures majorées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000" dirty="0"/>
              <a:t>e</a:t>
            </a:r>
            <a:r>
              <a:rPr lang="fr-FR" sz="2000" dirty="0" smtClean="0"/>
              <a:t>st minoré des heures d’absence non rémunérées.</a:t>
            </a:r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Le nombre de semaines n’inclut pas les congés payés.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L’indemnité de congés payés est versée en plus du salaire mensualisé.</a:t>
            </a:r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endParaRPr lang="fr-FR" sz="1000" dirty="0" smtClean="0"/>
          </a:p>
          <a:p>
            <a:pPr marL="92075" lvl="3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</a:t>
            </a:r>
            <a:r>
              <a:rPr lang="fr-FR" sz="1800" i="1" dirty="0" smtClean="0"/>
              <a:t>(art. 53, 109 ASS MAT, 109-2 </a:t>
            </a:r>
            <a:r>
              <a:rPr lang="fr-FR" sz="1800" i="1" dirty="0"/>
              <a:t>ASS MAT</a:t>
            </a:r>
            <a:r>
              <a:rPr lang="fr-FR" sz="1800" i="1" dirty="0" smtClean="0"/>
              <a:t>)</a:t>
            </a:r>
            <a:endParaRPr lang="fr-FR" sz="2000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383598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697805" y="267494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REGULARISATION SI ACCUEIL ≤ 46 SEMAINES / AN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79512" y="771550"/>
            <a:ext cx="8964488" cy="3960440"/>
          </a:xfrm>
        </p:spPr>
        <p:txBody>
          <a:bodyPr/>
          <a:lstStyle/>
          <a:p>
            <a:pPr marL="434975" lvl="3" indent="-342900">
              <a:spcBef>
                <a:spcPts val="0"/>
              </a:spcBef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/>
              <a:t>Régularisation annuelle prévisionnelle :</a:t>
            </a:r>
            <a:r>
              <a:rPr lang="fr-FR" sz="2000" dirty="0" smtClean="0"/>
              <a:t> </a:t>
            </a:r>
            <a:endParaRPr lang="fr-FR" sz="2000" dirty="0"/>
          </a:p>
          <a:p>
            <a:pPr marL="434975" lvl="3" indent="-342900">
              <a:spcBef>
                <a:spcPts val="0"/>
              </a:spcBef>
              <a:spcAft>
                <a:spcPts val="0"/>
              </a:spcAft>
            </a:pPr>
            <a:r>
              <a:rPr lang="fr-FR" sz="2000" dirty="0" smtClean="0"/>
              <a:t>Une </a:t>
            </a:r>
            <a:r>
              <a:rPr lang="fr-FR" sz="2000" dirty="0"/>
              <a:t>régularisation prévisionnelle</a:t>
            </a:r>
            <a:r>
              <a:rPr lang="fr-FR" sz="2000" b="1" dirty="0"/>
              <a:t> </a:t>
            </a:r>
            <a:r>
              <a:rPr lang="fr-FR" sz="2000" dirty="0"/>
              <a:t>est réalisée chaque année à la </a:t>
            </a:r>
            <a:r>
              <a:rPr lang="fr-FR" sz="2000" dirty="0">
                <a:solidFill>
                  <a:srgbClr val="FF0000"/>
                </a:solidFill>
              </a:rPr>
              <a:t>date anniversaire </a:t>
            </a:r>
            <a:r>
              <a:rPr lang="fr-FR" sz="2000" dirty="0"/>
              <a:t>du contrat du travail, en comparant </a:t>
            </a:r>
            <a:r>
              <a:rPr lang="fr-FR" sz="2000" dirty="0" smtClean="0"/>
              <a:t>:</a:t>
            </a:r>
          </a:p>
          <a:p>
            <a:pPr marL="650975" lvl="4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000" dirty="0" smtClean="0"/>
              <a:t>les </a:t>
            </a:r>
            <a:r>
              <a:rPr lang="fr-FR" sz="2000" dirty="0"/>
              <a:t>salaires mensualisés versés pendant les </a:t>
            </a:r>
            <a:r>
              <a:rPr lang="fr-FR" sz="2000" dirty="0" smtClean="0"/>
              <a:t>12 </a:t>
            </a:r>
            <a:r>
              <a:rPr lang="fr-FR" sz="2000" dirty="0"/>
              <a:t>derniers mois écoulés, </a:t>
            </a:r>
            <a:endParaRPr lang="fr-FR" sz="2000" dirty="0" smtClean="0"/>
          </a:p>
          <a:p>
            <a:pPr marL="650975" lvl="4" indent="-342900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sz="2000" dirty="0" smtClean="0"/>
              <a:t>aux </a:t>
            </a:r>
            <a:r>
              <a:rPr lang="fr-FR" sz="2000" dirty="0"/>
              <a:t>salaires qui auraient dû être versés en application du contrat de travail, au titre des heures réellement effectuées. </a:t>
            </a:r>
            <a:endParaRPr lang="fr-FR" sz="2000" dirty="0" smtClean="0"/>
          </a:p>
          <a:p>
            <a:pPr marL="434975" lvl="3" indent="-342900"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/>
              <a:t>Cette </a:t>
            </a:r>
            <a:r>
              <a:rPr lang="fr-FR" sz="2000" dirty="0"/>
              <a:t>régularisation est établie par un </a:t>
            </a:r>
            <a:r>
              <a:rPr lang="fr-FR" sz="2000" b="1" dirty="0"/>
              <a:t>écrit, signé par les parties</a:t>
            </a:r>
            <a:r>
              <a:rPr lang="fr-FR" sz="2000" dirty="0" smtClean="0"/>
              <a:t>. </a:t>
            </a:r>
            <a:endParaRPr lang="fr-FR" sz="2000" dirty="0"/>
          </a:p>
          <a:p>
            <a:pPr marL="434975" lvl="3" indent="-342900">
              <a:spcBef>
                <a:spcPts val="0"/>
              </a:spcBef>
              <a:spcAft>
                <a:spcPts val="600"/>
              </a:spcAft>
            </a:pPr>
            <a:r>
              <a:rPr lang="fr-FR" sz="2000" b="1" dirty="0" smtClean="0"/>
              <a:t>Les régularisations prévisionnelles annuelles se compensent entre elles et n’entrainent pas de règlement</a:t>
            </a:r>
            <a:r>
              <a:rPr lang="fr-FR" sz="2000" dirty="0" smtClean="0"/>
              <a:t>.</a:t>
            </a:r>
          </a:p>
          <a:p>
            <a:pPr marL="434975" lvl="3" indent="-342900">
              <a:spcBef>
                <a:spcPts val="0"/>
              </a:spcBef>
              <a:spcAft>
                <a:spcPts val="600"/>
              </a:spcAft>
            </a:pPr>
            <a:r>
              <a:rPr lang="fr-FR" sz="2000" b="1" dirty="0" smtClean="0"/>
              <a:t>A la fin du contrat de travail, les sommes restant dues </a:t>
            </a:r>
            <a:r>
              <a:rPr lang="fr-FR" sz="2000" dirty="0" smtClean="0"/>
              <a:t>au titre de la régularisation sont déclarées et font l’objet d’un </a:t>
            </a:r>
            <a:r>
              <a:rPr lang="fr-FR" sz="2000" b="1" dirty="0" smtClean="0"/>
              <a:t>règlement.</a:t>
            </a:r>
          </a:p>
          <a:p>
            <a:pPr marL="92075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b="1" i="1" dirty="0" smtClean="0"/>
              <a:t>     		</a:t>
            </a:r>
            <a:r>
              <a:rPr lang="fr-FR" sz="1800" i="1" dirty="0" smtClean="0"/>
              <a:t>(art. 53, 109 ASS MAT, 109-2 ASS MAT)</a:t>
            </a:r>
          </a:p>
          <a:p>
            <a:pPr marL="92075" lvl="3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fr-FR" sz="1800" i="1" dirty="0"/>
              <a:t> </a:t>
            </a:r>
            <a:r>
              <a:rPr lang="fr-FR" sz="1800" i="1" dirty="0" smtClean="0"/>
              <a:t>          (au lieu de régularisation seulement pour l’année en cours lors rupture)</a:t>
            </a:r>
            <a:endParaRPr lang="fr-FR" sz="1800" i="1" dirty="0"/>
          </a:p>
          <a:p>
            <a:pPr marL="92075" lvl="3" indent="0">
              <a:spcBef>
                <a:spcPts val="0"/>
              </a:spcBef>
              <a:spcAft>
                <a:spcPts val="500"/>
              </a:spcAft>
              <a:buNone/>
            </a:pPr>
            <a:endParaRPr lang="fr-FR" sz="2000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14511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44761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HEURES MAJOREES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611560" y="1275606"/>
            <a:ext cx="8064896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Taux de majoration :</a:t>
            </a: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Heures effectuées </a:t>
            </a:r>
            <a:r>
              <a:rPr lang="fr-FR" sz="2000" b="1" dirty="0" smtClean="0">
                <a:solidFill>
                  <a:srgbClr val="00B050"/>
                </a:solidFill>
              </a:rPr>
              <a:t>au-delà de 45 h par semaine </a:t>
            </a:r>
            <a:r>
              <a:rPr lang="fr-FR" sz="2000" dirty="0" smtClean="0"/>
              <a:t>: </a:t>
            </a:r>
          </a:p>
          <a:p>
            <a:r>
              <a:rPr lang="fr-FR" sz="2000" dirty="0"/>
              <a:t> </a:t>
            </a:r>
            <a:r>
              <a:rPr lang="fr-FR" sz="2000" dirty="0" smtClean="0"/>
              <a:t>    le taux de majoration prévu au contrat doit être </a:t>
            </a:r>
            <a:r>
              <a:rPr lang="fr-FR" sz="2000" b="1" dirty="0" smtClean="0">
                <a:solidFill>
                  <a:srgbClr val="00B050"/>
                </a:solidFill>
              </a:rPr>
              <a:t>d’au moins 10 %</a:t>
            </a:r>
          </a:p>
          <a:p>
            <a:r>
              <a:rPr lang="fr-FR" sz="2000" i="1" dirty="0" smtClean="0"/>
              <a:t>	</a:t>
            </a:r>
            <a:r>
              <a:rPr lang="fr-FR" sz="1800" i="1" dirty="0" smtClean="0"/>
              <a:t>(art. 54, 110 ASS MAT, 110-1 ASS MAT)</a:t>
            </a:r>
          </a:p>
          <a:p>
            <a:endParaRPr lang="fr-FR" sz="2000" i="1" dirty="0" smtClean="0"/>
          </a:p>
          <a:p>
            <a:r>
              <a:rPr lang="fr-FR" sz="2000" i="1" dirty="0"/>
              <a:t> </a:t>
            </a:r>
            <a:r>
              <a:rPr lang="fr-FR" sz="2000" i="1" dirty="0" smtClean="0"/>
              <a:t>     (au lieu de taux fixé par accord entre les parties, sans minimum)</a:t>
            </a:r>
            <a:endParaRPr lang="fr-FR" sz="20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521294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83518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ABSENCES DE L’ENFANT POUR MALADIE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86916" y="1131590"/>
            <a:ext cx="9036496" cy="3960440"/>
          </a:xfrm>
        </p:spPr>
        <p:txBody>
          <a:bodyPr/>
          <a:lstStyle/>
          <a:p>
            <a:pPr marL="434975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fr-FR" sz="2000" b="1" dirty="0" smtClean="0"/>
              <a:t>Si enfant non confié pour cause de maladie, </a:t>
            </a:r>
            <a:r>
              <a:rPr lang="fr-FR" sz="2000" dirty="0" smtClean="0"/>
              <a:t>justifiée </a:t>
            </a:r>
            <a:r>
              <a:rPr lang="fr-FR" sz="2000" dirty="0"/>
              <a:t>par un certificat médical ou un bulletin </a:t>
            </a:r>
            <a:r>
              <a:rPr lang="fr-FR" sz="2000" dirty="0" smtClean="0"/>
              <a:t>d’hospitalisation remis au salarié au plus tard au retour de l’enfant, absence de rémunération :</a:t>
            </a:r>
            <a:endParaRPr lang="fr-FR" sz="2000" dirty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 - en </a:t>
            </a:r>
            <a:r>
              <a:rPr lang="fr-FR" sz="2000" dirty="0"/>
              <a:t>cas de courtes </a:t>
            </a:r>
            <a:r>
              <a:rPr lang="fr-FR" sz="2000" dirty="0" smtClean="0"/>
              <a:t>absences, </a:t>
            </a:r>
            <a:r>
              <a:rPr lang="fr-FR" sz="2000" dirty="0"/>
              <a:t>pas nécessairement consécutives,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dirty="0" smtClean="0"/>
              <a:t>         dans </a:t>
            </a:r>
            <a:r>
              <a:rPr lang="fr-FR" sz="2000" dirty="0"/>
              <a:t>la limite de </a:t>
            </a:r>
            <a:r>
              <a:rPr lang="fr-FR" sz="2000" b="1" dirty="0" smtClean="0">
                <a:solidFill>
                  <a:srgbClr val="00B050"/>
                </a:solidFill>
              </a:rPr>
              <a:t>5 </a:t>
            </a:r>
            <a:r>
              <a:rPr lang="fr-FR" sz="2000" b="1" dirty="0">
                <a:solidFill>
                  <a:srgbClr val="00B050"/>
                </a:solidFill>
              </a:rPr>
              <a:t>jours </a:t>
            </a:r>
            <a:r>
              <a:rPr lang="fr-FR" sz="2000" b="1" dirty="0" smtClean="0"/>
              <a:t>d’absence par période de 12 mois</a:t>
            </a:r>
            <a:r>
              <a:rPr lang="fr-FR" sz="2000" dirty="0" smtClean="0"/>
              <a:t> </a:t>
            </a:r>
            <a:r>
              <a:rPr lang="fr-FR" sz="2000" b="1" dirty="0" smtClean="0"/>
              <a:t>glissants</a:t>
            </a:r>
            <a:r>
              <a:rPr lang="fr-FR" sz="2000" dirty="0" smtClean="0"/>
              <a:t> </a:t>
            </a:r>
            <a:r>
              <a:rPr lang="fr-FR" sz="2000" dirty="0"/>
              <a:t> </a:t>
            </a:r>
            <a:r>
              <a:rPr lang="fr-FR" sz="2000" dirty="0" smtClean="0"/>
              <a:t>  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  </a:t>
            </a:r>
            <a:r>
              <a:rPr lang="fr-FR" sz="2000" dirty="0" smtClean="0">
                <a:solidFill>
                  <a:srgbClr val="12D429"/>
                </a:solidFill>
              </a:rPr>
              <a:t>à </a:t>
            </a:r>
            <a:r>
              <a:rPr lang="fr-FR" sz="2000" dirty="0">
                <a:solidFill>
                  <a:srgbClr val="12D429"/>
                </a:solidFill>
              </a:rPr>
              <a:t>compter de la date d’effet de l’embauche ou de sa </a:t>
            </a:r>
            <a:r>
              <a:rPr lang="fr-FR" sz="2000" dirty="0" smtClean="0">
                <a:solidFill>
                  <a:srgbClr val="12D429"/>
                </a:solidFill>
              </a:rPr>
              <a:t>date anniversaire </a:t>
            </a:r>
            <a:r>
              <a:rPr lang="fr-FR" sz="2000" dirty="0">
                <a:solidFill>
                  <a:srgbClr val="12D429"/>
                </a:solidFill>
              </a:rPr>
              <a:t> </a:t>
            </a:r>
            <a:r>
              <a:rPr lang="fr-FR" sz="2000" dirty="0" smtClean="0">
                <a:solidFill>
                  <a:srgbClr val="12D429"/>
                </a:solidFill>
              </a:rPr>
              <a:t>     </a:t>
            </a:r>
          </a:p>
          <a:p>
            <a:pPr>
              <a:spcAft>
                <a:spcPts val="600"/>
              </a:spcAft>
            </a:pPr>
            <a:r>
              <a:rPr lang="fr-FR" sz="2000" i="1" dirty="0"/>
              <a:t> </a:t>
            </a:r>
            <a:r>
              <a:rPr lang="fr-FR" sz="2000" i="1" dirty="0" smtClean="0"/>
              <a:t>        (au lieu de 10 jours)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- en </a:t>
            </a:r>
            <a:r>
              <a:rPr lang="fr-FR" sz="2000" dirty="0"/>
              <a:t>cas d’absence durant </a:t>
            </a:r>
            <a:r>
              <a:rPr lang="fr-FR" sz="2000" dirty="0" smtClean="0"/>
              <a:t>14 </a:t>
            </a:r>
            <a:r>
              <a:rPr lang="fr-FR" sz="2000" dirty="0"/>
              <a:t>jours calendaires </a:t>
            </a:r>
            <a:r>
              <a:rPr lang="fr-FR" sz="2000" dirty="0" smtClean="0"/>
              <a:t>consécutifs par période </a:t>
            </a:r>
          </a:p>
          <a:p>
            <a:pPr>
              <a:spcAft>
                <a:spcPts val="60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  de 12 mois définie de même </a:t>
            </a:r>
            <a:r>
              <a:rPr lang="fr-FR" sz="2000" i="1" dirty="0" smtClean="0"/>
              <a:t>(inchangé).</a:t>
            </a:r>
            <a:endParaRPr lang="fr-FR" sz="2000" i="1" dirty="0"/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1800" i="1" dirty="0" smtClean="0"/>
              <a:t>		(art. 49,105 </a:t>
            </a:r>
            <a:r>
              <a:rPr lang="fr-FR" sz="1800" i="1" dirty="0"/>
              <a:t>ASS </a:t>
            </a:r>
            <a:r>
              <a:rPr lang="fr-FR" sz="1800" i="1" dirty="0" smtClean="0"/>
              <a:t>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8618575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RETENUE POUR ABSENCE NON PAYEE - 1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611560" y="1275606"/>
            <a:ext cx="8136904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Calcul de la retenue pour absence ne donnant pas lieu à maintien de la rémunération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u="sng" dirty="0" smtClean="0"/>
              <a:t>Si accueil 52 </a:t>
            </a:r>
            <a:r>
              <a:rPr lang="fr-FR" sz="2000" u="sng" dirty="0"/>
              <a:t>semaines par </a:t>
            </a:r>
            <a:r>
              <a:rPr lang="fr-FR" sz="2000" u="sng" dirty="0" smtClean="0"/>
              <a:t>période </a:t>
            </a:r>
            <a:r>
              <a:rPr lang="fr-FR" sz="2000" u="sng" dirty="0"/>
              <a:t>de </a:t>
            </a:r>
            <a:r>
              <a:rPr lang="fr-FR" sz="2000" u="sng" dirty="0" smtClean="0"/>
              <a:t>12 mois consécutifs </a:t>
            </a:r>
            <a:r>
              <a:rPr lang="fr-FR" sz="2000" dirty="0" smtClean="0"/>
              <a:t>:  </a:t>
            </a:r>
            <a:endParaRPr lang="fr-FR" sz="2000" dirty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retenue = salaire </a:t>
            </a:r>
            <a:r>
              <a:rPr lang="fr-FR" sz="2000" dirty="0"/>
              <a:t>mensualisé x nombre d’</a:t>
            </a:r>
            <a:r>
              <a:rPr lang="fr-FR" sz="2000" b="1" dirty="0">
                <a:solidFill>
                  <a:srgbClr val="12D429"/>
                </a:solidFill>
              </a:rPr>
              <a:t>heures</a:t>
            </a:r>
            <a:r>
              <a:rPr lang="fr-FR" sz="2000" dirty="0"/>
              <a:t> non travaillées  </a:t>
            </a:r>
            <a:r>
              <a:rPr lang="fr-FR" sz="2000" dirty="0" smtClean="0"/>
              <a:t>    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dans le mois / </a:t>
            </a:r>
            <a:r>
              <a:rPr lang="fr-FR" sz="2000" dirty="0"/>
              <a:t>nombre d'heures qui auraient été réellement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travaillées dans </a:t>
            </a:r>
            <a:r>
              <a:rPr lang="fr-FR" sz="2000" dirty="0"/>
              <a:t>le mois </a:t>
            </a:r>
            <a:r>
              <a:rPr lang="fr-FR" sz="2000" dirty="0" smtClean="0"/>
              <a:t>considéré </a:t>
            </a:r>
            <a:r>
              <a:rPr lang="fr-FR" sz="2000" dirty="0"/>
              <a:t>si le salarié n’avait pas été </a:t>
            </a:r>
            <a:r>
              <a:rPr lang="fr-FR" sz="2000" dirty="0" smtClean="0"/>
              <a:t>absent</a:t>
            </a:r>
          </a:p>
          <a:p>
            <a:pPr>
              <a:spcAft>
                <a:spcPts val="0"/>
              </a:spcAft>
            </a:pPr>
            <a:endParaRPr lang="fr-FR" sz="1000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u="sng" dirty="0" smtClean="0"/>
              <a:t>Si accueil ≤ 46 </a:t>
            </a:r>
            <a:r>
              <a:rPr lang="fr-FR" sz="2000" u="sng" dirty="0"/>
              <a:t>semaines </a:t>
            </a:r>
            <a:r>
              <a:rPr lang="fr-FR" sz="2000" u="sng" dirty="0" smtClean="0"/>
              <a:t>par </a:t>
            </a:r>
            <a:r>
              <a:rPr lang="fr-FR" sz="2000" u="sng" dirty="0"/>
              <a:t>période de </a:t>
            </a:r>
            <a:r>
              <a:rPr lang="fr-FR" sz="2000" u="sng" dirty="0" smtClean="0"/>
              <a:t>12 </a:t>
            </a:r>
            <a:r>
              <a:rPr lang="fr-FR" sz="2000" u="sng" dirty="0"/>
              <a:t>mois </a:t>
            </a:r>
            <a:r>
              <a:rPr lang="fr-FR" sz="2000" u="sng" dirty="0" smtClean="0"/>
              <a:t>consécut</a:t>
            </a:r>
            <a:r>
              <a:rPr lang="fr-FR" sz="2000" dirty="0" smtClean="0"/>
              <a:t>ifs :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retenue = salaire </a:t>
            </a:r>
            <a:r>
              <a:rPr lang="fr-FR" sz="2000" dirty="0"/>
              <a:t>mensualisé x nombre de </a:t>
            </a:r>
            <a:r>
              <a:rPr lang="fr-FR" sz="2000" b="1" dirty="0">
                <a:solidFill>
                  <a:srgbClr val="12D429"/>
                </a:solidFill>
              </a:rPr>
              <a:t>jours</a:t>
            </a:r>
            <a:r>
              <a:rPr lang="fr-FR" sz="2000" dirty="0">
                <a:solidFill>
                  <a:srgbClr val="12D429"/>
                </a:solidFill>
              </a:rPr>
              <a:t> </a:t>
            </a:r>
            <a:r>
              <a:rPr lang="fr-FR" sz="2000" dirty="0"/>
              <a:t>non travaillés dans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le mois</a:t>
            </a:r>
            <a:r>
              <a:rPr lang="fr-FR" sz="2000" dirty="0"/>
              <a:t> </a:t>
            </a:r>
            <a:r>
              <a:rPr lang="fr-FR" sz="2000" dirty="0" smtClean="0"/>
              <a:t>/ </a:t>
            </a:r>
            <a:r>
              <a:rPr lang="fr-FR" sz="2000" dirty="0"/>
              <a:t>nombre de jours qui auraient été réellement travaillés dans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le </a:t>
            </a:r>
            <a:r>
              <a:rPr lang="fr-FR" sz="2000" dirty="0"/>
              <a:t>mois considéré si le salarié n’avait pas été absent </a:t>
            </a:r>
          </a:p>
          <a:p>
            <a:pPr>
              <a:spcAft>
                <a:spcPts val="0"/>
              </a:spcAft>
            </a:pPr>
            <a:endParaRPr lang="fr-FR" sz="2000" dirty="0"/>
          </a:p>
          <a:p>
            <a:pPr>
              <a:spcAft>
                <a:spcPts val="0"/>
              </a:spcAft>
            </a:pPr>
            <a:endParaRPr lang="fr-FR" sz="2000" i="1" dirty="0" smtClean="0"/>
          </a:p>
          <a:p>
            <a:pPr>
              <a:spcAft>
                <a:spcPts val="0"/>
              </a:spcAft>
            </a:pPr>
            <a:r>
              <a:rPr lang="fr-FR" sz="2000" i="1" dirty="0"/>
              <a:t> </a:t>
            </a:r>
            <a:r>
              <a:rPr lang="fr-FR" sz="2000" i="1" dirty="0" smtClean="0"/>
              <a:t>     </a:t>
            </a:r>
            <a:endParaRPr lang="fr-FR" sz="20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7348421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RETENUE POUR ABSENCE NON PAYEE - 2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539552" y="1131590"/>
            <a:ext cx="8280920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Calcul de la retenue pour absence ne donnant pas lieu à maintien de la rémunération </a:t>
            </a:r>
            <a:r>
              <a:rPr lang="fr-FR" sz="2000" b="1" i="1" dirty="0" smtClean="0"/>
              <a:t>(suite)</a:t>
            </a:r>
          </a:p>
          <a:p>
            <a:pPr>
              <a:spcAft>
                <a:spcPts val="0"/>
              </a:spcAft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2000" dirty="0" smtClean="0"/>
              <a:t>Pour </a:t>
            </a:r>
            <a:r>
              <a:rPr lang="fr-FR" sz="2000" dirty="0"/>
              <a:t>déterminer le nombre d'heures et de jours qui auraient été réellement travaillées dans le mois considéré si le salarié n’avait pas été absent, les parties se réfèrent </a:t>
            </a:r>
            <a:r>
              <a:rPr lang="fr-FR" sz="2000" dirty="0" smtClean="0"/>
              <a:t>au contrat </a:t>
            </a:r>
            <a:r>
              <a:rPr lang="fr-FR" sz="2000" dirty="0"/>
              <a:t>de travail ou au </a:t>
            </a:r>
            <a:r>
              <a:rPr lang="fr-FR" sz="2000" dirty="0" smtClean="0"/>
              <a:t>planning.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b="1" dirty="0" smtClean="0"/>
              <a:t>Les </a:t>
            </a:r>
            <a:r>
              <a:rPr lang="fr-FR" sz="2000" b="1" dirty="0"/>
              <a:t>périodes d’absence, les semaines de non-accueil ainsi que les jours fériés chômés </a:t>
            </a:r>
            <a:r>
              <a:rPr lang="fr-FR" sz="2000" dirty="0"/>
              <a:t>correspondant à un jour habituellement travaillé, sont comptabilisés dans les </a:t>
            </a:r>
            <a:r>
              <a:rPr lang="fr-FR" sz="2000" b="1" dirty="0"/>
              <a:t>heures et les jours qui auraient été travaillés </a:t>
            </a:r>
            <a:r>
              <a:rPr lang="fr-FR" sz="2000" dirty="0"/>
              <a:t>par le salarié s’il n’avait pas été absent au cours du mois</a:t>
            </a:r>
            <a:r>
              <a:rPr lang="fr-FR" sz="2000" dirty="0" smtClean="0"/>
              <a:t>.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		</a:t>
            </a:r>
            <a:r>
              <a:rPr lang="fr-FR" sz="1800" i="1" dirty="0" smtClean="0"/>
              <a:t>(art. 55, 111 ASS MAT)</a:t>
            </a:r>
          </a:p>
          <a:p>
            <a:pPr>
              <a:spcAft>
                <a:spcPts val="0"/>
              </a:spcAft>
            </a:pPr>
            <a:endParaRPr lang="fr-FR" sz="2000" i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588832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37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>
                <a:solidFill>
                  <a:srgbClr val="FF0000"/>
                </a:solidFill>
              </a:rPr>
              <a:t>JOURS FERIES ORDINAIRES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611560" y="1275606"/>
            <a:ext cx="8352928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Jour férié ordinaire </a:t>
            </a:r>
            <a:r>
              <a:rPr lang="fr-FR" sz="2000" b="1" i="1" dirty="0" smtClean="0"/>
              <a:t>(autre que le 1</a:t>
            </a:r>
            <a:r>
              <a:rPr lang="fr-FR" sz="2000" b="1" i="1" baseline="30000" dirty="0" smtClean="0"/>
              <a:t>er</a:t>
            </a:r>
            <a:r>
              <a:rPr lang="fr-FR" sz="2000" b="1" i="1" dirty="0" smtClean="0"/>
              <a:t> mai) </a:t>
            </a:r>
          </a:p>
          <a:p>
            <a:pPr marL="4349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1000" b="1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u="sng" dirty="0"/>
              <a:t>s</a:t>
            </a:r>
            <a:r>
              <a:rPr lang="fr-FR" sz="2000" u="sng" dirty="0" smtClean="0"/>
              <a:t>i chômé </a:t>
            </a:r>
            <a:r>
              <a:rPr lang="fr-FR" sz="2000" dirty="0" smtClean="0"/>
              <a:t>: </a:t>
            </a:r>
            <a:r>
              <a:rPr lang="fr-FR" sz="2000" i="1" dirty="0" smtClean="0"/>
              <a:t>	</a:t>
            </a:r>
            <a:r>
              <a:rPr lang="fr-FR" sz="2000" dirty="0" smtClean="0"/>
              <a:t>maintien de la </a:t>
            </a:r>
            <a:r>
              <a:rPr lang="fr-FR" sz="2000" u="sng" dirty="0" smtClean="0"/>
              <a:t>rémunération</a:t>
            </a:r>
            <a:r>
              <a:rPr lang="fr-FR" sz="2000" dirty="0" smtClean="0"/>
              <a:t> si le salarié travaille</a:t>
            </a:r>
            <a:r>
              <a:rPr lang="fr-FR" sz="2000" i="1" dirty="0" smtClean="0"/>
              <a:t> (ou se trouve en absence autorisée) </a:t>
            </a:r>
            <a:r>
              <a:rPr lang="fr-FR" sz="2000" dirty="0" smtClean="0"/>
              <a:t>le jour précédent et le jour suivant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fr-FR" sz="2000" i="1" dirty="0"/>
              <a:t> </a:t>
            </a:r>
            <a:r>
              <a:rPr lang="fr-FR" sz="2000" i="1" dirty="0" smtClean="0"/>
              <a:t>    (au lieu de maintien de la rémunération sous condition de 3 mois </a:t>
            </a:r>
          </a:p>
          <a:p>
            <a:pPr>
              <a:spcAft>
                <a:spcPts val="0"/>
              </a:spcAft>
            </a:pPr>
            <a:r>
              <a:rPr lang="fr-FR" sz="2000" i="1" dirty="0"/>
              <a:t> </a:t>
            </a:r>
            <a:r>
              <a:rPr lang="fr-FR" sz="2000" i="1" dirty="0" smtClean="0"/>
              <a:t>     d’ancienneté et d’un nombre minimal d’heures de travail dans les 2 </a:t>
            </a:r>
          </a:p>
          <a:p>
            <a:pPr>
              <a:spcAft>
                <a:spcPts val="0"/>
              </a:spcAft>
            </a:pPr>
            <a:r>
              <a:rPr lang="fr-FR" sz="2000" i="1" dirty="0"/>
              <a:t> </a:t>
            </a:r>
            <a:r>
              <a:rPr lang="fr-FR" sz="2000" i="1" dirty="0" smtClean="0"/>
              <a:t>     mois précédents)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00" i="1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u="sng" dirty="0" smtClean="0"/>
              <a:t>si travaillé </a:t>
            </a:r>
            <a:r>
              <a:rPr lang="fr-FR" sz="2000" dirty="0" smtClean="0"/>
              <a:t>: salaire </a:t>
            </a:r>
            <a:r>
              <a:rPr lang="fr-FR" sz="2000" u="sng" dirty="0" smtClean="0"/>
              <a:t>majoré de 10 %</a:t>
            </a:r>
            <a:r>
              <a:rPr lang="fr-FR" sz="2000" dirty="0" smtClean="0"/>
              <a:t> </a:t>
            </a:r>
            <a:r>
              <a:rPr lang="fr-FR" sz="2000" i="1" dirty="0" smtClean="0"/>
              <a:t>(au lieu de sans majoration)</a:t>
            </a:r>
          </a:p>
          <a:p>
            <a:pPr>
              <a:spcAft>
                <a:spcPts val="0"/>
              </a:spcAft>
            </a:pPr>
            <a:r>
              <a:rPr lang="fr-FR" sz="2000" i="1" dirty="0" smtClean="0"/>
              <a:t>	</a:t>
            </a:r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2000" i="1" dirty="0" smtClean="0"/>
              <a:t>	</a:t>
            </a:r>
            <a:r>
              <a:rPr lang="fr-FR" sz="1800" i="1" dirty="0" smtClean="0"/>
              <a:t>(art. 47-2)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345579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INDEMNITES POUR FRAIS - 1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539552" y="1131590"/>
            <a:ext cx="8280920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Augmentation du montant de l’indemnité d’entretien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Le minimum de l’indemnité d’entretien est désormais de 90 % du minimum garanti pour une journée de 9 heures.</a:t>
            </a:r>
          </a:p>
          <a:p>
            <a:pPr>
              <a:spcAft>
                <a:spcPts val="0"/>
              </a:spcAft>
            </a:pPr>
            <a:r>
              <a:rPr lang="fr-FR" sz="1800" i="1" dirty="0" smtClean="0"/>
              <a:t>	(art. 58, 114 ASS MAT, 114-1 </a:t>
            </a:r>
            <a:r>
              <a:rPr lang="fr-FR" sz="1800" i="1" dirty="0"/>
              <a:t>ASS MAT)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(au lieu de 85 %)</a:t>
            </a:r>
          </a:p>
          <a:p>
            <a:pPr>
              <a:spcAft>
                <a:spcPts val="0"/>
              </a:spcAft>
            </a:pPr>
            <a:endParaRPr lang="fr-FR" sz="2000" i="1" dirty="0"/>
          </a:p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/>
              <a:t>Création d’un remboursement des déplacements </a:t>
            </a:r>
            <a:r>
              <a:rPr lang="fr-FR" sz="2000" b="1" dirty="0" smtClean="0"/>
              <a:t>domicile habituel - lieu </a:t>
            </a:r>
            <a:r>
              <a:rPr lang="fr-FR" sz="2000" b="1" dirty="0"/>
              <a:t>de travail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Remboursement de la moitié de l’abonnement aux transports  publics collectifs ou aux services publics de location de vélos	</a:t>
            </a:r>
            <a:endParaRPr lang="fr-FR" sz="1800" dirty="0" smtClean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	</a:t>
            </a:r>
            <a:r>
              <a:rPr lang="fr-FR" sz="1800" i="1" dirty="0" smtClean="0"/>
              <a:t>(art. 59, 115 ASS MAT)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8401580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INDEMNITES POUR FRAIS -2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539552" y="1131590"/>
            <a:ext cx="8280920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Partage de l’indemnité kilométrique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Lorsque plusieurs particuliers employeurs sont demandeurs de </a:t>
            </a:r>
            <a:r>
              <a:rPr lang="fr-FR" sz="2000" dirty="0" smtClean="0"/>
              <a:t>déplacements effectués avec le véhicule personnel du salarié, </a:t>
            </a:r>
            <a:r>
              <a:rPr lang="fr-FR" sz="2000" dirty="0"/>
              <a:t>l’indemnité due par chacun d’entre eux est déterminée au prorata du nombre d’enfants </a:t>
            </a:r>
            <a:r>
              <a:rPr lang="fr-FR" sz="2000" dirty="0" smtClean="0"/>
              <a:t>transportés, </a:t>
            </a:r>
            <a:r>
              <a:rPr lang="fr-FR" sz="2000" u="sng" dirty="0" smtClean="0"/>
              <a:t>y </a:t>
            </a:r>
            <a:r>
              <a:rPr lang="fr-FR" sz="2000" u="sng" dirty="0"/>
              <a:t>compris les enfants de l’assistant maternel</a:t>
            </a:r>
            <a:r>
              <a:rPr lang="fr-FR" sz="2000" dirty="0"/>
              <a:t> si le déplacement est effectué pour répondre à leurs besoins</a:t>
            </a:r>
            <a:r>
              <a:rPr lang="fr-FR" sz="2000" dirty="0" smtClean="0"/>
              <a:t>.</a:t>
            </a:r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	</a:t>
            </a:r>
            <a:r>
              <a:rPr lang="fr-FR" sz="1800" i="1" dirty="0" smtClean="0"/>
              <a:t>(art. 57, 113 ASS MAT)</a:t>
            </a:r>
          </a:p>
          <a:p>
            <a:pPr>
              <a:spcAft>
                <a:spcPts val="0"/>
              </a:spcAft>
            </a:pPr>
            <a:endParaRPr lang="fr-FR" sz="1800" i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2873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NOUVELLE CONVENTION COLLECTIVE - 1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275606"/>
            <a:ext cx="8712968" cy="3600400"/>
          </a:xfrm>
        </p:spPr>
        <p:txBody>
          <a:bodyPr/>
          <a:lstStyle/>
          <a:p>
            <a:endParaRPr lang="fr-FR" sz="2000" dirty="0"/>
          </a:p>
          <a:p>
            <a:r>
              <a:rPr lang="fr-FR" sz="2000" dirty="0" smtClean="0"/>
              <a:t>La nouvelle convention est destinée à se substituer aux 2 CCN actuelles :</a:t>
            </a:r>
          </a:p>
          <a:p>
            <a:endParaRPr lang="fr-FR" sz="1000" dirty="0" smtClean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Convention </a:t>
            </a:r>
            <a:r>
              <a:rPr lang="fr-FR" sz="2000" dirty="0"/>
              <a:t>collective nationale des </a:t>
            </a:r>
            <a:r>
              <a:rPr lang="fr-FR" sz="2000" b="1" dirty="0"/>
              <a:t>salariés du particulier employeur </a:t>
            </a:r>
            <a:r>
              <a:rPr lang="fr-FR" sz="2000" dirty="0"/>
              <a:t>du 24 novembre 1999 </a:t>
            </a:r>
            <a:r>
              <a:rPr lang="fr-FR" sz="2000" i="1" dirty="0"/>
              <a:t>(IDCC 2111</a:t>
            </a:r>
            <a:r>
              <a:rPr lang="fr-FR" sz="2000" i="1" dirty="0" smtClean="0"/>
              <a:t>) </a:t>
            </a:r>
            <a:r>
              <a:rPr lang="fr-FR" sz="2000" dirty="0" smtClean="0"/>
              <a:t>;</a:t>
            </a:r>
          </a:p>
          <a:p>
            <a:pPr marL="377825" indent="-285750">
              <a:buFont typeface="Arial" panose="020B0604020202020204" pitchFamily="34" charset="0"/>
              <a:buChar char="•"/>
            </a:pPr>
            <a:endParaRPr lang="fr-FR" sz="1000" dirty="0"/>
          </a:p>
          <a:p>
            <a:pPr marL="377825" indent="-285750">
              <a:buFont typeface="Arial" panose="020B0604020202020204" pitchFamily="34" charset="0"/>
              <a:buChar char="•"/>
            </a:pPr>
            <a:r>
              <a:rPr lang="fr-FR" sz="2000" dirty="0" smtClean="0"/>
              <a:t>Convention </a:t>
            </a:r>
            <a:r>
              <a:rPr lang="fr-FR" sz="2000" dirty="0"/>
              <a:t>collective nationale des </a:t>
            </a:r>
            <a:r>
              <a:rPr lang="fr-FR" sz="2000" b="1" dirty="0"/>
              <a:t>assistants maternels du particulier employeur </a:t>
            </a:r>
            <a:r>
              <a:rPr lang="fr-FR" sz="2000" dirty="0"/>
              <a:t>du 1er juillet 2004 </a:t>
            </a:r>
            <a:r>
              <a:rPr lang="fr-FR" sz="2000" i="1" dirty="0"/>
              <a:t>(IDCC 2395) </a:t>
            </a:r>
            <a:r>
              <a:rPr lang="fr-FR" sz="2000" dirty="0" smtClean="0"/>
              <a:t>;</a:t>
            </a:r>
            <a:endParaRPr lang="fr-FR" sz="2000" dirty="0"/>
          </a:p>
          <a:p>
            <a:endParaRPr lang="fr-FR" sz="1000" dirty="0" smtClean="0"/>
          </a:p>
          <a:p>
            <a:r>
              <a:rPr lang="fr-FR" sz="2000" dirty="0" smtClean="0"/>
              <a:t>ainsi qu’à leurs </a:t>
            </a:r>
            <a:r>
              <a:rPr lang="fr-FR" sz="2000" dirty="0"/>
              <a:t>annexes et avenants</a:t>
            </a:r>
            <a:r>
              <a:rPr lang="fr-FR" sz="2000" dirty="0" smtClean="0"/>
              <a:t>.</a:t>
            </a:r>
            <a:endParaRPr lang="fr-FR" sz="2000" dirty="0"/>
          </a:p>
          <a:p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63374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40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Thème: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059582"/>
            <a:ext cx="8640960" cy="3580531"/>
          </a:xfrm>
        </p:spPr>
        <p:txBody>
          <a:bodyPr/>
          <a:lstStyle/>
          <a:p>
            <a:pPr algn="ctr"/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Congés payés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027017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CONGES PAYES ET </a:t>
            </a:r>
            <a:r>
              <a:rPr lang="fr-FR" sz="2800" dirty="0">
                <a:solidFill>
                  <a:srgbClr val="FF0000"/>
                </a:solidFill>
              </a:rPr>
              <a:t>MALADIE</a:t>
            </a:r>
            <a:r>
              <a:rPr lang="fr-FR" sz="2800" dirty="0" smtClean="0">
                <a:solidFill>
                  <a:srgbClr val="FF0000"/>
                </a:solidFill>
              </a:rPr>
              <a:t> 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611560" y="1275606"/>
            <a:ext cx="8352928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Arrêt maladie commençant avant ou pendant les congés</a:t>
            </a:r>
          </a:p>
          <a:p>
            <a:pPr marL="4349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1000" b="1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Si le salarié est placé en arrêt de travail avant ou pendant les congés payés, les jours de congés </a:t>
            </a:r>
            <a:r>
              <a:rPr lang="fr-FR" sz="2000" dirty="0" smtClean="0"/>
              <a:t>payés qui </a:t>
            </a:r>
            <a:r>
              <a:rPr lang="fr-FR" sz="2000" dirty="0"/>
              <a:t>coïncident avec la période de l’arrêt de travail ne sont pas décomptés. Ils ne donnent pas lieu </a:t>
            </a:r>
            <a:r>
              <a:rPr lang="fr-FR" sz="2000" dirty="0" smtClean="0"/>
              <a:t>à indemnisation </a:t>
            </a:r>
            <a:r>
              <a:rPr lang="fr-FR" sz="2000" dirty="0"/>
              <a:t>au titre des congés payés par </a:t>
            </a:r>
            <a:r>
              <a:rPr lang="fr-FR" sz="2000" dirty="0" smtClean="0"/>
              <a:t>l’employeur.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00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L’absence </a:t>
            </a:r>
            <a:r>
              <a:rPr lang="fr-FR" sz="2000" dirty="0"/>
              <a:t>du salarié est traitée comme une absence pour maladie. </a:t>
            </a:r>
            <a:r>
              <a:rPr lang="fr-FR" sz="2000" dirty="0" smtClean="0"/>
              <a:t> 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00" dirty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Ces </a:t>
            </a:r>
            <a:r>
              <a:rPr lang="fr-FR" sz="2000" dirty="0"/>
              <a:t>jours sont posés </a:t>
            </a:r>
            <a:r>
              <a:rPr lang="fr-FR" sz="2000" dirty="0" smtClean="0"/>
              <a:t>comme congés payés à </a:t>
            </a:r>
            <a:r>
              <a:rPr lang="fr-FR" sz="2000" dirty="0"/>
              <a:t>un autre </a:t>
            </a:r>
            <a:r>
              <a:rPr lang="fr-FR" sz="2000" dirty="0" smtClean="0"/>
              <a:t>moment.</a:t>
            </a:r>
          </a:p>
          <a:p>
            <a:pPr>
              <a:spcAft>
                <a:spcPts val="0"/>
              </a:spcAft>
            </a:pP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2000" i="1" dirty="0" smtClean="0"/>
              <a:t>	</a:t>
            </a:r>
            <a:r>
              <a:rPr lang="fr-FR" sz="1800" i="1" dirty="0" smtClean="0"/>
              <a:t>(art. 48-1-1-3)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672322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483518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CONGES COMPLEMENTAIRES NON PAYES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1183060"/>
            <a:ext cx="8676456" cy="3960440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Droit à congé non payé en cas d’accueil sur 52 semaines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00" b="1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Tout salarié en accueil régulier a droit à un congé complémentaire  non payé si son droit à congé payé est inférieur à 30 jours ouvrables, dans la limite de 30 jours ouvrables de congés en tout.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       (au lieu que ce droit soit prévu seulement pour les salariés en accueil    </a:t>
            </a:r>
          </a:p>
          <a:p>
            <a:pPr>
              <a:spcAft>
                <a:spcPts val="0"/>
              </a:spcAft>
            </a:pPr>
            <a:r>
              <a:rPr lang="fr-FR" sz="2000" i="1" dirty="0"/>
              <a:t> </a:t>
            </a:r>
            <a:r>
              <a:rPr lang="fr-FR" sz="2000" i="1" dirty="0" smtClean="0"/>
              <a:t>       régulier sur une année incomplète)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2000" i="1" dirty="0" smtClean="0"/>
              <a:t>	</a:t>
            </a:r>
            <a:r>
              <a:rPr lang="fr-FR" sz="1800" i="1" dirty="0" smtClean="0"/>
              <a:t>(art. 48, 102 ASS MAT, 102-2 ASS 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006337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411510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INDEMNITE DE CONGES PAYES -1</a:t>
            </a:r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059582"/>
            <a:ext cx="8676456" cy="3960440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Date de versement de l’indemnité en cas </a:t>
            </a:r>
            <a:r>
              <a:rPr lang="fr-FR" sz="2000" b="1" u="sng" dirty="0" smtClean="0"/>
              <a:t>d’accueil sur 46 semaines </a:t>
            </a:r>
            <a:r>
              <a:rPr lang="fr-FR" sz="2000" b="1" dirty="0" smtClean="0"/>
              <a:t>ou moins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00" b="1" dirty="0" smtClean="0"/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L’indemnité de congés payés est versée à l’issue de chaque période de référence :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soit </a:t>
            </a:r>
            <a:r>
              <a:rPr lang="fr-FR" sz="2000" dirty="0"/>
              <a:t>en une </a:t>
            </a:r>
            <a:r>
              <a:rPr lang="fr-FR" sz="2000" dirty="0" smtClean="0"/>
              <a:t>seule </a:t>
            </a:r>
            <a:r>
              <a:rPr lang="fr-FR" sz="2000" dirty="0"/>
              <a:t>fois au mois de juin ;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soit </a:t>
            </a:r>
            <a:r>
              <a:rPr lang="fr-FR" sz="2000" dirty="0"/>
              <a:t>lors de la prise principale des congés payés ;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soit </a:t>
            </a:r>
            <a:r>
              <a:rPr lang="fr-FR" sz="2000" dirty="0"/>
              <a:t>au fur et à mesure de la prise des congés payés.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 Toute </a:t>
            </a:r>
            <a:r>
              <a:rPr lang="fr-FR" sz="2000" dirty="0"/>
              <a:t>autre modalité d’indemnisation des congés payés est proscrite</a:t>
            </a:r>
            <a:r>
              <a:rPr lang="fr-FR" sz="2000" dirty="0" smtClean="0"/>
              <a:t>.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       (Il n’est donc plus possible de la verser à raison d’1/12 chaque mois)</a:t>
            </a:r>
          </a:p>
          <a:p>
            <a:pPr>
              <a:spcAft>
                <a:spcPts val="0"/>
              </a:spcAft>
            </a:pPr>
            <a:endParaRPr lang="fr-FR" sz="1000" dirty="0"/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1800" i="1" dirty="0" smtClean="0"/>
              <a:t>(</a:t>
            </a:r>
            <a:r>
              <a:rPr lang="fr-FR" sz="1800" i="1" dirty="0"/>
              <a:t>art</a:t>
            </a:r>
            <a:r>
              <a:rPr lang="fr-FR" sz="1800" i="1" dirty="0" smtClean="0"/>
              <a:t>. 48-1-1-5, 102-1-2-2 ASS 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35424891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44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INDEMNITE DE CONGES PAYES -2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611560" y="1275606"/>
            <a:ext cx="8352928" cy="3580531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Montant de l’indemnité en cas d’accueil </a:t>
            </a:r>
            <a:r>
              <a:rPr lang="fr-FR" sz="2000" b="1" u="sng" dirty="0" smtClean="0"/>
              <a:t>occasionnel</a:t>
            </a:r>
          </a:p>
          <a:p>
            <a:pPr marL="434975" indent="-3429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fr-FR" sz="1000" b="1" dirty="0" smtClean="0"/>
          </a:p>
          <a:p>
            <a:pPr>
              <a:spcAft>
                <a:spcPts val="0"/>
              </a:spcAft>
            </a:pPr>
            <a:r>
              <a:rPr lang="fr-FR" sz="2000" dirty="0" smtClean="0"/>
              <a:t>Le montant de l’indemnité de congés payés est le plus favorable entre :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 smtClean="0"/>
              <a:t>1/10 de la </a:t>
            </a:r>
            <a:r>
              <a:rPr lang="fr-FR" sz="2000" dirty="0"/>
              <a:t>rémunération totale brute, hors </a:t>
            </a:r>
            <a:r>
              <a:rPr lang="fr-FR" sz="2000" dirty="0" smtClean="0"/>
              <a:t>indemnité pour frais, perçue au </a:t>
            </a:r>
            <a:r>
              <a:rPr lang="fr-FR" sz="2000" dirty="0"/>
              <a:t>cours de la période de référence </a:t>
            </a:r>
            <a:r>
              <a:rPr lang="fr-FR" sz="2000" dirty="0" smtClean="0"/>
              <a:t>;</a:t>
            </a:r>
            <a:endParaRPr lang="fr-FR" sz="2000" dirty="0"/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 smtClean="0"/>
              <a:t>la </a:t>
            </a:r>
            <a:r>
              <a:rPr lang="fr-FR" sz="2000" dirty="0"/>
              <a:t>rémunération brute que le salarié aurait perçue pour une durée de travail égale à celle du congé </a:t>
            </a:r>
            <a:r>
              <a:rPr lang="fr-FR" sz="2000" dirty="0" smtClean="0"/>
              <a:t>payé.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(au </a:t>
            </a:r>
            <a:r>
              <a:rPr lang="fr-FR" sz="2000" i="1" dirty="0"/>
              <a:t>lieu de1/10 de la rémunération totale brute, hors indemnité pour frais, perçue au cours de la période de </a:t>
            </a:r>
            <a:r>
              <a:rPr lang="fr-FR" sz="2000" i="1" dirty="0" smtClean="0"/>
              <a:t>référence, sans comparaison) </a:t>
            </a:r>
            <a:endParaRPr lang="fr-FR" sz="2000" i="1" dirty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 </a:t>
            </a:r>
            <a:endParaRPr lang="fr-FR" sz="2000" i="1" dirty="0"/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2000" i="1" dirty="0" smtClean="0"/>
              <a:t>	</a:t>
            </a:r>
            <a:r>
              <a:rPr lang="fr-FR" sz="1800" i="1" dirty="0" smtClean="0"/>
              <a:t>(art. 48-1-1-5, 102-1-2-3 ASS MAT)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9048832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Thème: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1131590"/>
            <a:ext cx="8640960" cy="3580531"/>
          </a:xfrm>
        </p:spPr>
        <p:txBody>
          <a:bodyPr/>
          <a:lstStyle/>
          <a:p>
            <a:pPr algn="ctr"/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Autres congés et absences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91020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411510"/>
            <a:ext cx="8424863" cy="539991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/>
            </a:r>
            <a:br>
              <a:rPr lang="fr-FR" dirty="0" smtClean="0">
                <a:solidFill>
                  <a:srgbClr val="FF0000"/>
                </a:solidFill>
              </a:rPr>
            </a:br>
            <a:r>
              <a:rPr lang="fr-FR" sz="2800" dirty="0" smtClean="0">
                <a:solidFill>
                  <a:srgbClr val="FF0000"/>
                </a:solidFill>
              </a:rPr>
              <a:t>AUTRES CONGES - 1</a:t>
            </a:r>
            <a:br>
              <a:rPr lang="fr-FR" sz="2800" dirty="0" smtClean="0">
                <a:solidFill>
                  <a:srgbClr val="FF0000"/>
                </a:solidFill>
              </a:rPr>
            </a:b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059582"/>
            <a:ext cx="8784976" cy="3960440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Nouveaux droits à congés </a:t>
            </a:r>
            <a:r>
              <a:rPr lang="fr-FR" sz="2000" b="1" dirty="0"/>
              <a:t>pour </a:t>
            </a:r>
            <a:r>
              <a:rPr lang="fr-FR" sz="2000" b="1" dirty="0" smtClean="0"/>
              <a:t>évènements familiaux :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800" b="1" dirty="0" smtClean="0"/>
          </a:p>
          <a:p>
            <a:pPr marL="434975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Conclusion d’un pacte civil de solidarité par un enfant du salarié : 1 jour ouvrable </a:t>
            </a:r>
            <a:r>
              <a:rPr lang="fr-FR" sz="2000" i="1" dirty="0" smtClean="0"/>
              <a:t>(au lieu de 0)</a:t>
            </a:r>
          </a:p>
          <a:p>
            <a:pPr marL="434975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800" i="1" dirty="0" smtClean="0"/>
          </a:p>
          <a:p>
            <a:pPr marL="434975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Décès d’un </a:t>
            </a:r>
            <a:r>
              <a:rPr lang="fr-FR" sz="2000" dirty="0"/>
              <a:t>enfant </a:t>
            </a:r>
            <a:r>
              <a:rPr lang="fr-FR" sz="2000" dirty="0" smtClean="0"/>
              <a:t>de </a:t>
            </a:r>
            <a:r>
              <a:rPr lang="fr-FR" sz="2000" dirty="0"/>
              <a:t>moins de 25 </a:t>
            </a:r>
            <a:r>
              <a:rPr lang="fr-FR" sz="2000" dirty="0" smtClean="0"/>
              <a:t>ans ou </a:t>
            </a:r>
            <a:r>
              <a:rPr lang="fr-FR" sz="2000" dirty="0"/>
              <a:t>d'une personne de moins de 25 ans à la charge effective et permanente du </a:t>
            </a:r>
            <a:r>
              <a:rPr lang="fr-FR" sz="2000" dirty="0" smtClean="0"/>
              <a:t>salarié, ou d’un enfant qui </a:t>
            </a:r>
            <a:r>
              <a:rPr lang="fr-FR" sz="2000" dirty="0"/>
              <a:t>était lui-même </a:t>
            </a:r>
            <a:r>
              <a:rPr lang="fr-FR" sz="2000" dirty="0" smtClean="0"/>
              <a:t>parent : 9 jours ouvrables </a:t>
            </a:r>
            <a:r>
              <a:rPr lang="fr-FR" sz="2000" i="1" dirty="0" smtClean="0"/>
              <a:t>(si plus favorable que 7 jours ouvrés)</a:t>
            </a:r>
          </a:p>
          <a:p>
            <a:pPr marL="434975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fr-FR" sz="800" i="1" dirty="0" smtClean="0"/>
          </a:p>
          <a:p>
            <a:pPr marL="434975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Décès d’un </a:t>
            </a:r>
            <a:r>
              <a:rPr lang="fr-FR" sz="2000" dirty="0" smtClean="0"/>
              <a:t>petit-enfant, arrière-petit-enfant, arrière-grand-parent : 1 jour ouvrable </a:t>
            </a:r>
            <a:r>
              <a:rPr lang="fr-FR" sz="2000" i="1" dirty="0" smtClean="0"/>
              <a:t>(au lieu de 0)</a:t>
            </a:r>
            <a:endParaRPr lang="fr-FR" sz="2000" i="1" dirty="0"/>
          </a:p>
          <a:p>
            <a:pPr>
              <a:spcAft>
                <a:spcPts val="0"/>
              </a:spcAft>
            </a:pPr>
            <a:endParaRPr lang="fr-FR" sz="800" dirty="0"/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2000" i="1" dirty="0" smtClean="0"/>
              <a:t>	</a:t>
            </a:r>
            <a:r>
              <a:rPr lang="fr-FR" sz="1800" i="1" dirty="0" smtClean="0"/>
              <a:t>(art. 48-1-3-1-1)</a:t>
            </a:r>
            <a:endParaRPr lang="fr-FR" sz="1800" i="1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9915085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47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Thème: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1131590"/>
            <a:ext cx="8640960" cy="3580531"/>
          </a:xfrm>
        </p:spPr>
        <p:txBody>
          <a:bodyPr/>
          <a:lstStyle/>
          <a:p>
            <a:pPr algn="ctr"/>
            <a:endParaRPr lang="fr-FR" sz="2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Rupture du contrat de travail</a:t>
            </a:r>
          </a:p>
          <a:p>
            <a:pPr marL="434975" indent="-342900">
              <a:buFont typeface="Wingdings" panose="05000000000000000000" pitchFamily="2" charset="2"/>
              <a:buChar char="Ø"/>
            </a:pPr>
            <a:endParaRPr lang="fr-FR" sz="2000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732262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251520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RUPTURE DU CDD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915566"/>
            <a:ext cx="8640960" cy="3960440"/>
          </a:xfrm>
        </p:spPr>
        <p:txBody>
          <a:bodyPr/>
          <a:lstStyle/>
          <a:p>
            <a:pPr algn="ctr"/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</a:t>
            </a:r>
            <a:endParaRPr lang="fr-FR" sz="2000" b="1" u="sng" dirty="0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fr-FR" sz="8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Rupture du contrat à durée déterminée par l’employeur ou par le salarié :</a:t>
            </a:r>
          </a:p>
          <a:p>
            <a:endParaRPr lang="fr-FR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694350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selon les règles de rupture du CDD prévues dans le CT</a:t>
            </a:r>
          </a:p>
          <a:p>
            <a:pPr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 smtClean="0"/>
              <a:t>	</a:t>
            </a:r>
            <a:r>
              <a:rPr lang="fr-FR" sz="1800" i="1" dirty="0" smtClean="0"/>
              <a:t>( art. 62, 118 ASS MAT)</a:t>
            </a:r>
          </a:p>
          <a:p>
            <a:pPr marL="694350" lvl="1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fr-FR" sz="2000" dirty="0"/>
          </a:p>
          <a:p>
            <a:pPr lvl="1" indent="0">
              <a:spcBef>
                <a:spcPts val="0"/>
              </a:spcBef>
              <a:spcAft>
                <a:spcPts val="0"/>
              </a:spcAft>
              <a:buNone/>
            </a:pPr>
            <a:endParaRPr lang="fr-FR" sz="2000" i="1" dirty="0" smtClean="0"/>
          </a:p>
          <a:p>
            <a:r>
              <a:rPr lang="fr-FR" sz="2000" dirty="0" smtClean="0"/>
              <a:t>     </a:t>
            </a:r>
            <a:endParaRPr lang="fr-FR" sz="2000" i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64866448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0" y="555526"/>
            <a:ext cx="8964489" cy="539991"/>
          </a:xfrm>
        </p:spPr>
        <p:txBody>
          <a:bodyPr>
            <a:no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RUPTURE DU CDI PAR L’EMPLOYEUR OU LE SALARIE -1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503040" y="1059582"/>
            <a:ext cx="8640960" cy="3960440"/>
          </a:xfrm>
        </p:spPr>
        <p:txBody>
          <a:bodyPr/>
          <a:lstStyle/>
          <a:p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Possibilités de suspension ou de confusion du préavis :</a:t>
            </a:r>
            <a:endParaRPr lang="fr-FR" sz="2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34975" indent="-342900">
              <a:buFont typeface="Arial" panose="020B0604020202020204" pitchFamily="34" charset="0"/>
              <a:buChar char="•"/>
            </a:pPr>
            <a:r>
              <a:rPr lang="fr-FR" sz="2000" dirty="0" smtClean="0"/>
              <a:t>En principe, la </a:t>
            </a:r>
            <a:r>
              <a:rPr lang="fr-FR" sz="2000" dirty="0"/>
              <a:t>période de préavis est un délai </a:t>
            </a:r>
            <a:r>
              <a:rPr lang="fr-FR" sz="2000" dirty="0" smtClean="0"/>
              <a:t>préfix, qui ne peut pas être </a:t>
            </a:r>
            <a:r>
              <a:rPr lang="fr-FR" sz="2000" dirty="0"/>
              <a:t>interrompu </a:t>
            </a:r>
            <a:r>
              <a:rPr lang="fr-FR" sz="2000" dirty="0" smtClean="0"/>
              <a:t>ni </a:t>
            </a:r>
            <a:r>
              <a:rPr lang="fr-FR" sz="2000" dirty="0"/>
              <a:t>suspendu</a:t>
            </a:r>
            <a:r>
              <a:rPr lang="fr-FR" sz="2000" dirty="0" smtClean="0"/>
              <a:t>.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Par </a:t>
            </a:r>
            <a:r>
              <a:rPr lang="fr-FR" sz="2000" dirty="0"/>
              <a:t>exception, le préavis peut être suspendu en cas :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d’arrêt </a:t>
            </a:r>
            <a:r>
              <a:rPr lang="fr-FR" sz="2000" dirty="0"/>
              <a:t>de travail consécutif à un accident du travail ou à une </a:t>
            </a:r>
            <a:endParaRPr lang="fr-FR" sz="2000" dirty="0" smtClean="0"/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       maladie </a:t>
            </a:r>
            <a:r>
              <a:rPr lang="fr-FR" sz="2000" dirty="0"/>
              <a:t>professionnelle ;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de </a:t>
            </a:r>
            <a:r>
              <a:rPr lang="fr-FR" sz="2000" dirty="0"/>
              <a:t>suspension du contrat de travail consécutive à un congé </a:t>
            </a:r>
            <a:r>
              <a:rPr lang="fr-FR" sz="2000" dirty="0" smtClean="0"/>
              <a:t>de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       </a:t>
            </a:r>
            <a:r>
              <a:rPr lang="fr-FR" sz="2000" dirty="0"/>
              <a:t>maternité ou d’adoption ;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	</a:t>
            </a:r>
            <a:r>
              <a:rPr lang="fr-FR" sz="2000" dirty="0" smtClean="0"/>
              <a:t>- de </a:t>
            </a:r>
            <a:r>
              <a:rPr lang="fr-FR" sz="2000" dirty="0"/>
              <a:t>prise de congés </a:t>
            </a:r>
            <a:r>
              <a:rPr lang="fr-FR" sz="2000" dirty="0" smtClean="0"/>
              <a:t>payés, sauf accord </a:t>
            </a:r>
            <a:r>
              <a:rPr lang="fr-FR" sz="2000" dirty="0"/>
              <a:t>écrit et signé des </a:t>
            </a:r>
            <a:r>
              <a:rPr lang="fr-FR" sz="2000" dirty="0" smtClean="0"/>
              <a:t>parties 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         pour que les périodes de préavis et de congés payés se cumulent.</a:t>
            </a:r>
          </a:p>
          <a:p>
            <a:r>
              <a:rPr lang="fr-FR" sz="1800" i="1" dirty="0"/>
              <a:t>	</a:t>
            </a:r>
            <a:r>
              <a:rPr lang="fr-FR" sz="1800" i="1" dirty="0" smtClean="0"/>
              <a:t>		(</a:t>
            </a:r>
            <a:r>
              <a:rPr lang="fr-FR" sz="1800" i="1" dirty="0"/>
              <a:t>art. 64-1)</a:t>
            </a:r>
          </a:p>
          <a:p>
            <a:endParaRPr lang="fr-FR" sz="1800" i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87824" y="123478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8659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744264" y="339502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NOUVELLE CONVENTION COLLECTIVE - 2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987574"/>
            <a:ext cx="8712968" cy="3744416"/>
          </a:xfrm>
        </p:spPr>
        <p:txBody>
          <a:bodyPr/>
          <a:lstStyle/>
          <a:p>
            <a:r>
              <a:rPr lang="fr-FR" sz="2000" b="1" dirty="0" smtClean="0"/>
              <a:t>Champ d’application de la nouvelle CCN :</a:t>
            </a:r>
          </a:p>
          <a:p>
            <a:pPr marL="377825" indent="-285750">
              <a:buFontTx/>
              <a:buChar char="-"/>
            </a:pPr>
            <a:r>
              <a:rPr lang="fr-FR" sz="2000" dirty="0" smtClean="0"/>
              <a:t>Assistants maternels employés par des particuliers</a:t>
            </a:r>
          </a:p>
          <a:p>
            <a:pPr marL="377825" indent="-285750">
              <a:buFontTx/>
              <a:buChar char="-"/>
            </a:pPr>
            <a:r>
              <a:rPr lang="fr-FR" sz="2000" dirty="0" smtClean="0"/>
              <a:t>Salariés employés par des particuliers selon L 7221-1 CT :</a:t>
            </a:r>
          </a:p>
          <a:p>
            <a:pPr marL="1054350" lvl="3" indent="-342900">
              <a:buFont typeface="Courier New" panose="02070309020205020404" pitchFamily="49" charset="0"/>
              <a:buChar char="o"/>
            </a:pPr>
            <a:r>
              <a:rPr lang="fr-FR" sz="2000" dirty="0"/>
              <a:t>t</a:t>
            </a:r>
            <a:r>
              <a:rPr lang="fr-FR" sz="2000" dirty="0" smtClean="0"/>
              <a:t>ravaux à caractère ménager ou familial effectués au domicile privé du particulier employeur, ou à proximité de ce domicile, pour les besoins de sa vie personnelle </a:t>
            </a:r>
            <a:r>
              <a:rPr lang="fr-FR" sz="2000" i="1" dirty="0" smtClean="0"/>
              <a:t>(et non pas professionnelle)</a:t>
            </a:r>
          </a:p>
          <a:p>
            <a:pPr marL="1054350" lvl="3" indent="-342900">
              <a:buFont typeface="Courier New" panose="02070309020205020404" pitchFamily="49" charset="0"/>
              <a:buChar char="o"/>
            </a:pPr>
            <a:r>
              <a:rPr lang="fr-FR" sz="2000" dirty="0" smtClean="0"/>
              <a:t>employés directement ou recrutés via un organisme mandataire, </a:t>
            </a:r>
            <a:r>
              <a:rPr lang="fr-FR" sz="2000" i="1" dirty="0" smtClean="0"/>
              <a:t>(placement et formalités administratives pour l’employeur)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Entrée </a:t>
            </a:r>
            <a:r>
              <a:rPr lang="fr-FR" sz="2000" b="1" dirty="0"/>
              <a:t>en vigueur de la nouvelle CCN :</a:t>
            </a:r>
          </a:p>
          <a:p>
            <a:pPr marL="377825" indent="-285750">
              <a:buFontTx/>
              <a:buChar char="-"/>
            </a:pPr>
            <a:r>
              <a:rPr lang="fr-FR" sz="2000" dirty="0"/>
              <a:t>1</a:t>
            </a:r>
            <a:r>
              <a:rPr lang="fr-FR" sz="2000" baseline="30000" dirty="0"/>
              <a:t>er</a:t>
            </a:r>
            <a:r>
              <a:rPr lang="fr-FR" sz="2000" dirty="0"/>
              <a:t> janvier </a:t>
            </a:r>
            <a:r>
              <a:rPr lang="fr-FR" sz="2000" dirty="0" smtClean="0"/>
              <a:t>2022 (publication de l’arrêté d’extension au16/10/2021)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87824" y="24036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6389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50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11510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RUPTURE DU CDI PAR L’EMPLOYEUR - 1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915566"/>
            <a:ext cx="8568952" cy="39604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Durée du préavis, lorsqu’il est dû :</a:t>
            </a:r>
          </a:p>
          <a:p>
            <a:pPr algn="ctr"/>
            <a:endParaRPr lang="fr-FR" sz="1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874350" lvl="2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si </a:t>
            </a:r>
            <a:r>
              <a:rPr lang="fr-FR" sz="2000" dirty="0"/>
              <a:t>accueil de l’enfant depuis </a:t>
            </a:r>
            <a:r>
              <a:rPr lang="fr-FR" sz="2000" b="1" dirty="0">
                <a:solidFill>
                  <a:srgbClr val="12D429"/>
                </a:solidFill>
              </a:rPr>
              <a:t>moins de 3 </a:t>
            </a:r>
            <a:r>
              <a:rPr lang="fr-FR" sz="2000" b="1" dirty="0" smtClean="0">
                <a:solidFill>
                  <a:srgbClr val="12D429"/>
                </a:solidFill>
              </a:rPr>
              <a:t>mois : 8 jours calendaires </a:t>
            </a:r>
            <a:r>
              <a:rPr lang="fr-FR" sz="2000" i="1" dirty="0" smtClean="0"/>
              <a:t>(au lieu de </a:t>
            </a:r>
            <a:r>
              <a:rPr lang="fr-FR" sz="2000" i="1" u="sng" dirty="0" smtClean="0"/>
              <a:t>15</a:t>
            </a:r>
            <a:r>
              <a:rPr lang="fr-FR" sz="2000" b="1" i="1" dirty="0" smtClean="0"/>
              <a:t> </a:t>
            </a:r>
            <a:r>
              <a:rPr lang="fr-FR" sz="2000" i="1" dirty="0" smtClean="0"/>
              <a:t>jours pour moins de 3 mois d’</a:t>
            </a:r>
            <a:r>
              <a:rPr lang="fr-FR" sz="2000" i="1" u="sng" dirty="0" smtClean="0"/>
              <a:t>ancienneté</a:t>
            </a:r>
            <a:r>
              <a:rPr lang="fr-FR" sz="2000" i="1" dirty="0" smtClean="0"/>
              <a:t> avec l’employeur)</a:t>
            </a:r>
          </a:p>
          <a:p>
            <a:pPr marL="874350" lvl="2" indent="-342900">
              <a:buFont typeface="Courier New" panose="02070309020205020404" pitchFamily="49" charset="0"/>
              <a:buChar char="o"/>
            </a:pPr>
            <a:endParaRPr lang="fr-FR" i="1" dirty="0" smtClean="0"/>
          </a:p>
          <a:p>
            <a:pPr marL="874350" lvl="2" indent="-342900">
              <a:buFont typeface="Courier New" panose="02070309020205020404" pitchFamily="49" charset="0"/>
              <a:buChar char="o"/>
            </a:pPr>
            <a:r>
              <a:rPr lang="fr-FR" sz="2000" dirty="0"/>
              <a:t>si accueil de l’enfant depuis </a:t>
            </a:r>
            <a:r>
              <a:rPr lang="fr-FR" sz="2000" b="1" dirty="0">
                <a:solidFill>
                  <a:srgbClr val="12D429"/>
                </a:solidFill>
              </a:rPr>
              <a:t>3 mois à moins d’1 an </a:t>
            </a:r>
            <a:r>
              <a:rPr lang="fr-FR" sz="2000" b="1" dirty="0" smtClean="0">
                <a:solidFill>
                  <a:srgbClr val="12D429"/>
                </a:solidFill>
              </a:rPr>
              <a:t>: 15 </a:t>
            </a:r>
            <a:r>
              <a:rPr lang="fr-FR" sz="2000" b="1" dirty="0">
                <a:solidFill>
                  <a:srgbClr val="12D429"/>
                </a:solidFill>
              </a:rPr>
              <a:t>jours </a:t>
            </a:r>
            <a:r>
              <a:rPr lang="fr-FR" sz="2000" b="1" dirty="0" smtClean="0">
                <a:solidFill>
                  <a:srgbClr val="12D429"/>
                </a:solidFill>
              </a:rPr>
              <a:t>calendaires</a:t>
            </a:r>
            <a:r>
              <a:rPr lang="fr-FR" sz="2000" dirty="0" smtClean="0"/>
              <a:t> </a:t>
            </a:r>
          </a:p>
          <a:p>
            <a:pPr lvl="2" indent="0">
              <a:buNone/>
            </a:pPr>
            <a:r>
              <a:rPr lang="fr-FR" sz="2000" i="1" dirty="0"/>
              <a:t> </a:t>
            </a:r>
            <a:r>
              <a:rPr lang="fr-FR" sz="2000" i="1" dirty="0" smtClean="0"/>
              <a:t>    (au lieu de moins d’1an d’</a:t>
            </a:r>
            <a:r>
              <a:rPr lang="fr-FR" sz="2000" i="1" u="sng" dirty="0" smtClean="0"/>
              <a:t>ancienneté</a:t>
            </a:r>
            <a:r>
              <a:rPr lang="fr-FR" sz="2000" i="1" dirty="0" smtClean="0"/>
              <a:t> avec l’employeur)</a:t>
            </a:r>
          </a:p>
          <a:p>
            <a:pPr marL="874350" lvl="2" indent="-342900">
              <a:buFont typeface="Courier New" panose="02070309020205020404" pitchFamily="49" charset="0"/>
              <a:buChar char="o"/>
            </a:pPr>
            <a:endParaRPr lang="fr-FR" dirty="0" smtClean="0"/>
          </a:p>
          <a:p>
            <a:pPr marL="874350" lvl="2" indent="-342900">
              <a:buFont typeface="Courier New" panose="02070309020205020404" pitchFamily="49" charset="0"/>
              <a:buChar char="o"/>
            </a:pPr>
            <a:r>
              <a:rPr lang="fr-FR" sz="2000" dirty="0" smtClean="0"/>
              <a:t>si </a:t>
            </a:r>
            <a:r>
              <a:rPr lang="fr-FR" sz="2000" dirty="0"/>
              <a:t>accueil de l’enfant depuis </a:t>
            </a:r>
            <a:r>
              <a:rPr lang="fr-FR" sz="2000" b="1" dirty="0" smtClean="0">
                <a:solidFill>
                  <a:srgbClr val="12D429"/>
                </a:solidFill>
              </a:rPr>
              <a:t>1 an </a:t>
            </a:r>
            <a:r>
              <a:rPr lang="fr-FR" sz="2000" b="1" dirty="0">
                <a:solidFill>
                  <a:srgbClr val="12D429"/>
                </a:solidFill>
              </a:rPr>
              <a:t>ou </a:t>
            </a:r>
            <a:r>
              <a:rPr lang="fr-FR" sz="2000" b="1" dirty="0" smtClean="0">
                <a:solidFill>
                  <a:srgbClr val="12D429"/>
                </a:solidFill>
              </a:rPr>
              <a:t>plus : 1 mois</a:t>
            </a:r>
            <a:r>
              <a:rPr lang="fr-FR" sz="2000" dirty="0" smtClean="0"/>
              <a:t> </a:t>
            </a:r>
          </a:p>
          <a:p>
            <a:pPr lvl="2" indent="0">
              <a:buNone/>
            </a:pPr>
            <a:r>
              <a:rPr lang="fr-FR" sz="2000" i="1" dirty="0"/>
              <a:t> </a:t>
            </a:r>
            <a:r>
              <a:rPr lang="fr-FR" sz="2000" i="1" dirty="0" smtClean="0"/>
              <a:t>    (au lieu d’1 an d’</a:t>
            </a:r>
            <a:r>
              <a:rPr lang="fr-FR" sz="2000" i="1" u="sng" dirty="0" smtClean="0"/>
              <a:t>ancienneté</a:t>
            </a:r>
            <a:r>
              <a:rPr lang="fr-FR" sz="2000" i="1" dirty="0" smtClean="0"/>
              <a:t> avec l’employeur)</a:t>
            </a:r>
          </a:p>
          <a:p>
            <a:pPr lvl="2" indent="0">
              <a:buNone/>
            </a:pPr>
            <a:endParaRPr lang="fr-FR" i="1" dirty="0"/>
          </a:p>
          <a:p>
            <a:pPr lvl="2" indent="0">
              <a:buNone/>
            </a:pPr>
            <a:r>
              <a:rPr lang="fr-FR" sz="1800" i="1" dirty="0" smtClean="0"/>
              <a:t>		(art. 64, 120 ASS MAT)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1200331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51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5536" y="339502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RUPTURE DU CDI PAR L’EMPLOYEUR - 2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771550"/>
            <a:ext cx="8748464" cy="3960440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fr-FR" sz="1000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Indemnité de rupture, lorsqu’elle est due</a:t>
            </a:r>
          </a:p>
          <a:p>
            <a:pPr>
              <a:spcAft>
                <a:spcPts val="0"/>
              </a:spcAft>
            </a:pPr>
            <a:endParaRPr lang="fr-FR" sz="1000" b="1" u="sng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u="sng" dirty="0"/>
              <a:t>Durée </a:t>
            </a:r>
            <a:r>
              <a:rPr lang="fr-FR" sz="2000" u="sng" dirty="0" smtClean="0"/>
              <a:t>minimale d’accueil de l’enfant :</a:t>
            </a:r>
            <a:endParaRPr lang="fr-FR" sz="2000" u="sng" dirty="0"/>
          </a:p>
          <a:p>
            <a:pPr marL="874350" lvl="2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dirty="0">
                <a:solidFill>
                  <a:srgbClr val="12D429"/>
                </a:solidFill>
              </a:rPr>
              <a:t>accueil de l’enfant depuis au moins </a:t>
            </a:r>
            <a:r>
              <a:rPr lang="fr-FR" sz="2000" b="1" u="sng" dirty="0">
                <a:solidFill>
                  <a:srgbClr val="12D429"/>
                </a:solidFill>
              </a:rPr>
              <a:t>9 mois</a:t>
            </a:r>
          </a:p>
          <a:p>
            <a:pPr lvl="2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i="1" dirty="0" smtClean="0"/>
              <a:t>     (</a:t>
            </a:r>
            <a:r>
              <a:rPr lang="fr-FR" sz="2000" i="1" dirty="0"/>
              <a:t>au lieu d’</a:t>
            </a:r>
            <a:r>
              <a:rPr lang="fr-FR" sz="2000" i="1" u="sng" dirty="0"/>
              <a:t>ancienneté</a:t>
            </a:r>
            <a:r>
              <a:rPr lang="fr-FR" sz="2000" i="1" dirty="0"/>
              <a:t> avec l’employeur </a:t>
            </a:r>
            <a:r>
              <a:rPr lang="fr-FR" sz="2000" i="1" dirty="0" smtClean="0"/>
              <a:t>d’au </a:t>
            </a:r>
            <a:r>
              <a:rPr lang="fr-FR" sz="2000" i="1" dirty="0"/>
              <a:t>moins </a:t>
            </a:r>
            <a:r>
              <a:rPr lang="fr-FR" sz="2000" i="1" u="sng" dirty="0"/>
              <a:t>1 an</a:t>
            </a:r>
            <a:r>
              <a:rPr lang="fr-FR" sz="2000" i="1" dirty="0"/>
              <a:t>)</a:t>
            </a:r>
          </a:p>
          <a:p>
            <a:pPr marL="874350" lvl="2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fr-FR" b="1" dirty="0" smtClean="0">
              <a:solidFill>
                <a:srgbClr val="12D429"/>
              </a:solidFill>
            </a:endParaRP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u="sng" dirty="0"/>
              <a:t>M</a:t>
            </a:r>
            <a:r>
              <a:rPr lang="fr-FR" sz="2000" u="sng" dirty="0" smtClean="0"/>
              <a:t>ontant</a:t>
            </a:r>
            <a:r>
              <a:rPr lang="fr-FR" sz="2000" dirty="0" smtClean="0"/>
              <a:t> :</a:t>
            </a:r>
          </a:p>
          <a:p>
            <a:pPr marL="874350" lvl="2" indent="-34290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b="1" u="sng" dirty="0" smtClean="0">
                <a:solidFill>
                  <a:srgbClr val="12D429"/>
                </a:solidFill>
              </a:rPr>
              <a:t>1/80</a:t>
            </a:r>
            <a:r>
              <a:rPr lang="fr-FR" sz="2000" b="1" dirty="0" smtClean="0">
                <a:solidFill>
                  <a:srgbClr val="12D429"/>
                </a:solidFill>
              </a:rPr>
              <a:t> du total de la rémunération </a:t>
            </a:r>
            <a:r>
              <a:rPr lang="fr-FR" sz="2000" b="1" u="sng" dirty="0" smtClean="0">
                <a:solidFill>
                  <a:srgbClr val="12D429"/>
                </a:solidFill>
              </a:rPr>
              <a:t>brute</a:t>
            </a:r>
            <a:r>
              <a:rPr lang="fr-FR" sz="2000" b="1" dirty="0" smtClean="0">
                <a:solidFill>
                  <a:srgbClr val="12D429"/>
                </a:solidFill>
              </a:rPr>
              <a:t> </a:t>
            </a:r>
            <a:r>
              <a:rPr lang="fr-FR" sz="2000" dirty="0"/>
              <a:t>versée</a:t>
            </a:r>
            <a:r>
              <a:rPr lang="fr-FR" sz="2000" b="1" dirty="0" smtClean="0">
                <a:solidFill>
                  <a:srgbClr val="12D429"/>
                </a:solidFill>
              </a:rPr>
              <a:t> </a:t>
            </a:r>
            <a:r>
              <a:rPr lang="fr-FR" sz="2000" dirty="0" smtClean="0"/>
              <a:t>depuis le début du contrat, hors indemnités pour frais</a:t>
            </a:r>
          </a:p>
          <a:p>
            <a:pPr>
              <a:spcAft>
                <a:spcPts val="0"/>
              </a:spcAft>
            </a:pPr>
            <a:r>
              <a:rPr lang="fr-FR" sz="2000" i="1" dirty="0" smtClean="0"/>
              <a:t>	</a:t>
            </a:r>
          </a:p>
          <a:p>
            <a:pPr>
              <a:spcAft>
                <a:spcPts val="0"/>
              </a:spcAft>
            </a:pPr>
            <a:r>
              <a:rPr lang="fr-FR" sz="2000" i="1" dirty="0"/>
              <a:t>	</a:t>
            </a:r>
            <a:r>
              <a:rPr lang="fr-FR" sz="2000" i="1" dirty="0" smtClean="0"/>
              <a:t>(au lieu de </a:t>
            </a:r>
            <a:r>
              <a:rPr lang="fr-FR" sz="2000" i="1" u="sng" dirty="0" smtClean="0"/>
              <a:t>1/120</a:t>
            </a:r>
            <a:r>
              <a:rPr lang="fr-FR" sz="2000" i="1" dirty="0" smtClean="0"/>
              <a:t> de la rémunération </a:t>
            </a:r>
            <a:r>
              <a:rPr lang="fr-FR" sz="2000" i="1" u="sng" dirty="0" smtClean="0"/>
              <a:t>nette</a:t>
            </a:r>
            <a:r>
              <a:rPr lang="fr-FR" sz="2000" i="1" dirty="0"/>
              <a:t> </a:t>
            </a:r>
            <a:r>
              <a:rPr lang="fr-FR" sz="2000" i="1" dirty="0" smtClean="0"/>
              <a:t>versée depuis le début du 	contrat, hors indemnités pour frais)</a:t>
            </a:r>
          </a:p>
          <a:p>
            <a:pPr>
              <a:spcAft>
                <a:spcPts val="0"/>
              </a:spcAft>
            </a:pPr>
            <a:endParaRPr lang="fr-FR" sz="1000" i="1" dirty="0" smtClean="0"/>
          </a:p>
          <a:p>
            <a:pPr>
              <a:spcAft>
                <a:spcPts val="0"/>
              </a:spcAft>
            </a:pPr>
            <a:r>
              <a:rPr lang="fr-FR" sz="1800" i="1" dirty="0" smtClean="0"/>
              <a:t>			(art. 65-1, 121-1 ASS MAT)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019377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52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11510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RUPTURE DU CDI PAR LE SALARIE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987574"/>
            <a:ext cx="8784976" cy="3672408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1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Départ volontaire à la retraite :</a:t>
            </a:r>
          </a:p>
          <a:p>
            <a:pPr>
              <a:spcAft>
                <a:spcPts val="0"/>
              </a:spcAft>
            </a:pPr>
            <a:endParaRPr lang="fr-FR" sz="1000" b="1" dirty="0" smtClean="0"/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Application des règles prévues par le CT pour la rupture du contrat</a:t>
            </a:r>
            <a:r>
              <a:rPr lang="fr-FR" sz="2000" i="1" dirty="0" smtClean="0"/>
              <a:t>, </a:t>
            </a:r>
            <a:r>
              <a:rPr lang="fr-FR" sz="2000" dirty="0"/>
              <a:t>dès </a:t>
            </a:r>
            <a:r>
              <a:rPr lang="fr-FR" sz="2000" dirty="0" smtClean="0"/>
              <a:t>lors que le salarié atteint </a:t>
            </a:r>
            <a:r>
              <a:rPr lang="fr-FR" sz="2000" u="sng" dirty="0"/>
              <a:t>l’âge légal </a:t>
            </a:r>
            <a:r>
              <a:rPr lang="fr-FR" sz="2000" dirty="0"/>
              <a:t>d’ouverture du droit à une pension de retraite, </a:t>
            </a:r>
            <a:r>
              <a:rPr lang="fr-FR" sz="2000" dirty="0" smtClean="0"/>
              <a:t>même sans bénéficier </a:t>
            </a:r>
            <a:r>
              <a:rPr lang="fr-FR" sz="2000" dirty="0"/>
              <a:t>d’une pension </a:t>
            </a:r>
            <a:r>
              <a:rPr lang="fr-FR" sz="2000" dirty="0" smtClean="0"/>
              <a:t>à </a:t>
            </a:r>
            <a:r>
              <a:rPr lang="fr-FR" sz="2000" dirty="0"/>
              <a:t>taux plein</a:t>
            </a:r>
          </a:p>
          <a:p>
            <a:pPr>
              <a:spcAft>
                <a:spcPts val="0"/>
              </a:spcAft>
            </a:pPr>
            <a:r>
              <a:rPr lang="fr-FR" sz="1800" i="1" dirty="0"/>
              <a:t>	</a:t>
            </a:r>
            <a:r>
              <a:rPr lang="fr-FR" sz="1800" i="1" dirty="0" smtClean="0"/>
              <a:t>(art. 63-2-2, 119-2-2 ASS MAT)</a:t>
            </a:r>
            <a:endParaRPr lang="fr-FR" sz="1800" i="1" dirty="0"/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fr-FR" sz="2000" dirty="0"/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A compter du 1</a:t>
            </a:r>
            <a:r>
              <a:rPr lang="fr-FR" sz="2000" baseline="30000" dirty="0" smtClean="0"/>
              <a:t>er</a:t>
            </a:r>
            <a:r>
              <a:rPr lang="fr-FR" sz="2000" dirty="0" smtClean="0"/>
              <a:t> janvier 2023: droit à une </a:t>
            </a:r>
            <a:r>
              <a:rPr lang="fr-FR" sz="2000" u="sng" dirty="0" smtClean="0"/>
              <a:t>indemnité de départ </a:t>
            </a:r>
            <a:r>
              <a:rPr lang="fr-FR" sz="2000" dirty="0" smtClean="0"/>
              <a:t>dont le financement est mutualisé entre employeurs, dans les conditions prévues par l’annexe 4 de la CCN</a:t>
            </a:r>
          </a:p>
          <a:p>
            <a:pPr>
              <a:spcAft>
                <a:spcPts val="0"/>
              </a:spcAft>
            </a:pPr>
            <a:r>
              <a:rPr lang="fr-FR" sz="1800" i="1" dirty="0" smtClean="0"/>
              <a:t>	(art. 65-2, 121-2 ASS MAT, 86 à 88, annexe 4)</a:t>
            </a:r>
          </a:p>
          <a:p>
            <a:pPr>
              <a:spcAft>
                <a:spcPts val="0"/>
              </a:spcAft>
            </a:pPr>
            <a:r>
              <a:rPr lang="fr-FR" sz="2000" i="1" dirty="0" smtClean="0"/>
              <a:t>   </a:t>
            </a:r>
          </a:p>
          <a:p>
            <a:pPr>
              <a:spcAft>
                <a:spcPts val="0"/>
              </a:spcAft>
            </a:pPr>
            <a:r>
              <a:rPr lang="fr-FR" sz="2000" i="1" dirty="0" smtClean="0"/>
              <a:t>   </a:t>
            </a:r>
            <a:r>
              <a:rPr lang="fr-FR" sz="2000" dirty="0" smtClean="0"/>
              <a:t>     </a:t>
            </a:r>
            <a:endParaRPr lang="fr-FR" sz="2000" i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52195764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53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67544" y="19548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INDEMNITÉ DE DÉPART À LA RETRAITE - 1 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07504" y="771550"/>
            <a:ext cx="9036496" cy="396044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Indemnité </a:t>
            </a:r>
            <a:r>
              <a:rPr lang="fr-FR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de départ </a:t>
            </a: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volontaire à </a:t>
            </a:r>
            <a:r>
              <a:rPr lang="fr-FR" sz="20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la retraite : </a:t>
            </a: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/>
              <a:t>Dispositions communes </a:t>
            </a:r>
            <a:r>
              <a:rPr lang="fr-FR" sz="2000" dirty="0" smtClean="0"/>
              <a:t>à la branche des salariés du particulier et à celle des </a:t>
            </a:r>
            <a:r>
              <a:rPr lang="fr-FR" sz="2000" dirty="0"/>
              <a:t>assistants maternels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/>
              <a:t>L’APNI reçoit les contributions des </a:t>
            </a:r>
            <a:r>
              <a:rPr lang="fr-FR" sz="2000" dirty="0" smtClean="0"/>
              <a:t>employeurs</a:t>
            </a:r>
            <a:r>
              <a:rPr lang="fr-FR" sz="2000" i="1" dirty="0" smtClean="0"/>
              <a:t> </a:t>
            </a:r>
            <a:r>
              <a:rPr lang="fr-FR" sz="2000" dirty="0" smtClean="0"/>
              <a:t>et </a:t>
            </a:r>
            <a:r>
              <a:rPr lang="fr-FR" sz="2000" dirty="0"/>
              <a:t>verse les indemnités aux salariés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Prise en compte de la </a:t>
            </a:r>
            <a:r>
              <a:rPr lang="fr-FR" sz="2000" u="sng" dirty="0" smtClean="0"/>
              <a:t>durée </a:t>
            </a:r>
            <a:r>
              <a:rPr lang="fr-FR" sz="2000" u="sng" dirty="0"/>
              <a:t>cumulée des périodes d’emploi au sein </a:t>
            </a:r>
            <a:r>
              <a:rPr lang="fr-FR" sz="2000" u="sng" dirty="0" smtClean="0"/>
              <a:t>du secteur</a:t>
            </a:r>
            <a:r>
              <a:rPr lang="fr-FR" sz="2000" dirty="0" smtClean="0"/>
              <a:t>, continues ou non, à temps plein ou à temps partiel, et non de l’ancienneté </a:t>
            </a:r>
            <a:r>
              <a:rPr lang="fr-FR" sz="2000" dirty="0"/>
              <a:t>auprès d’un même particulier </a:t>
            </a:r>
            <a:r>
              <a:rPr lang="fr-FR" sz="2000" dirty="0" smtClean="0"/>
              <a:t>employeur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Indemnité </a:t>
            </a:r>
            <a:r>
              <a:rPr lang="fr-FR" sz="2000" dirty="0"/>
              <a:t>versée </a:t>
            </a:r>
            <a:r>
              <a:rPr lang="fr-FR" sz="2000" dirty="0" smtClean="0"/>
              <a:t>par l’APNI une </a:t>
            </a:r>
            <a:r>
              <a:rPr lang="fr-FR" sz="2000" dirty="0"/>
              <a:t>seule fois par </a:t>
            </a:r>
            <a:r>
              <a:rPr lang="fr-FR" sz="2000" dirty="0" smtClean="0"/>
              <a:t>salarié, rien par l’employeur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Contributions des employeurs dès l’entrée en vigueur de l’annexe 4 en 2022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Versements aux salariés - 2023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fr-FR" sz="1000" i="1" dirty="0" smtClean="0"/>
          </a:p>
          <a:p>
            <a:pPr>
              <a:spcAft>
                <a:spcPts val="600"/>
              </a:spcAft>
            </a:pPr>
            <a:r>
              <a:rPr lang="fr-FR" sz="1800" i="1" dirty="0" smtClean="0"/>
              <a:t>		</a:t>
            </a:r>
          </a:p>
          <a:p>
            <a:pPr>
              <a:spcAft>
                <a:spcPts val="600"/>
              </a:spcAft>
            </a:pPr>
            <a:endParaRPr lang="fr-FR" sz="1800" i="1" dirty="0" smtClean="0"/>
          </a:p>
          <a:p>
            <a:pPr marL="434975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fr-FR" sz="1800" dirty="0" smtClean="0"/>
          </a:p>
          <a:p>
            <a:pPr marL="434975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fr-FR" sz="2000" dirty="0" smtClean="0"/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1800" i="1" dirty="0" smtClean="0"/>
              <a:t>		</a:t>
            </a: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915816" y="14511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3351330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54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67544" y="267494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INDEMNITÉ DE DÉPART À LA RETRAITE - 2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79512" y="843558"/>
            <a:ext cx="8856984" cy="3960440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Conditions cumulatives de versement de l’indemnité :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10 </a:t>
            </a:r>
            <a:r>
              <a:rPr lang="fr-FR" sz="2000" dirty="0"/>
              <a:t>ans d’emploi dans </a:t>
            </a:r>
            <a:r>
              <a:rPr lang="fr-FR" sz="2000" dirty="0" smtClean="0"/>
              <a:t>le secteur, </a:t>
            </a:r>
            <a:r>
              <a:rPr lang="fr-FR" sz="2000" dirty="0"/>
              <a:t>dont 5 </a:t>
            </a:r>
            <a:r>
              <a:rPr lang="fr-FR" sz="2000" dirty="0" smtClean="0"/>
              <a:t>ans lors </a:t>
            </a:r>
            <a:r>
              <a:rPr lang="fr-FR" sz="2000" dirty="0"/>
              <a:t>des 7 dernières </a:t>
            </a:r>
            <a:r>
              <a:rPr lang="fr-FR" sz="2000" dirty="0" smtClean="0"/>
              <a:t>années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a</a:t>
            </a:r>
            <a:r>
              <a:rPr lang="fr-FR" sz="2000" dirty="0" smtClean="0"/>
              <a:t>voir rompu pour départ en retraite tous ses contrats de travail dans le secteur ou, </a:t>
            </a:r>
            <a:r>
              <a:rPr lang="fr-FR" sz="2000" dirty="0"/>
              <a:t>si cumul </a:t>
            </a:r>
            <a:r>
              <a:rPr lang="fr-FR" sz="2000" dirty="0" smtClean="0"/>
              <a:t>emploi-retraite, liquidé ses droits à pension de retraite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/>
              <a:t>d</a:t>
            </a:r>
            <a:r>
              <a:rPr lang="fr-FR" sz="2000" dirty="0" smtClean="0"/>
              <a:t>emander l’indemnité dans les 180 jours suivants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0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Salaire brut de référence : </a:t>
            </a:r>
            <a:r>
              <a:rPr lang="fr-FR" sz="2000" dirty="0" smtClean="0"/>
              <a:t>moyenne mensuelle des 5 dernières années</a:t>
            </a:r>
          </a:p>
          <a:p>
            <a:pPr>
              <a:spcAft>
                <a:spcPts val="0"/>
              </a:spcAft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Montant de l’indemnité :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1    mois </a:t>
            </a:r>
            <a:r>
              <a:rPr lang="fr-FR" sz="2000" dirty="0"/>
              <a:t>de salaire brut de référence </a:t>
            </a:r>
            <a:r>
              <a:rPr lang="fr-FR" sz="2000" dirty="0" smtClean="0"/>
              <a:t>à </a:t>
            </a:r>
            <a:r>
              <a:rPr lang="fr-FR" sz="2000" dirty="0"/>
              <a:t>compter de </a:t>
            </a:r>
            <a:r>
              <a:rPr lang="fr-FR" sz="2000" dirty="0" smtClean="0"/>
              <a:t>10 ans d’emploi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1,5 mois de </a:t>
            </a:r>
            <a:r>
              <a:rPr lang="fr-FR" sz="2000" dirty="0"/>
              <a:t>salaire brut de référence à compter de </a:t>
            </a:r>
            <a:r>
              <a:rPr lang="fr-FR" sz="2000" dirty="0" smtClean="0"/>
              <a:t>15 ans d’emploi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2    mois </a:t>
            </a:r>
            <a:r>
              <a:rPr lang="fr-FR" sz="2000" dirty="0"/>
              <a:t>de salaire brut de référence à compter de </a:t>
            </a:r>
            <a:r>
              <a:rPr lang="fr-FR" sz="2000" dirty="0" smtClean="0"/>
              <a:t>20 ans d’emploi </a:t>
            </a:r>
          </a:p>
          <a:p>
            <a:pPr marL="434975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000" dirty="0" smtClean="0"/>
              <a:t>2,5 </a:t>
            </a:r>
            <a:r>
              <a:rPr lang="fr-FR" sz="2000" dirty="0"/>
              <a:t>mois </a:t>
            </a:r>
            <a:r>
              <a:rPr lang="fr-FR" sz="2000" dirty="0" smtClean="0"/>
              <a:t>de </a:t>
            </a:r>
            <a:r>
              <a:rPr lang="fr-FR" sz="2000" dirty="0"/>
              <a:t>salaire brut de référence à compter de </a:t>
            </a:r>
            <a:r>
              <a:rPr lang="fr-FR" sz="2000" dirty="0" smtClean="0"/>
              <a:t>30 ans d’emploi </a:t>
            </a:r>
          </a:p>
          <a:p>
            <a:pPr>
              <a:spcAft>
                <a:spcPts val="0"/>
              </a:spcAft>
            </a:pPr>
            <a:endParaRPr lang="fr-FR" sz="1800" dirty="0" smtClean="0"/>
          </a:p>
          <a:p>
            <a:pPr marL="434975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endParaRPr lang="fr-FR" sz="2000" dirty="0" smtClean="0"/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1800" i="1" dirty="0" smtClean="0"/>
              <a:t>		</a:t>
            </a: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843808" y="51470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0386825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55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83518"/>
            <a:ext cx="8712895" cy="539991"/>
          </a:xfrm>
        </p:spPr>
        <p:txBody>
          <a:bodyPr>
            <a:no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APRES TOUTE RUPTURE DU CONTRAT DE TRAVAIL - 1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23528" y="915566"/>
            <a:ext cx="8496944" cy="3960440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fr-FR" sz="1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Mentions portées sur le certificat de travail :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/>
              <a:t>nom, </a:t>
            </a:r>
            <a:r>
              <a:rPr lang="fr-FR" sz="2000" dirty="0" smtClean="0"/>
              <a:t>prénom et </a:t>
            </a:r>
            <a:r>
              <a:rPr lang="fr-FR" sz="2000" dirty="0"/>
              <a:t>adresse de l’employeur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/>
              <a:t>n</a:t>
            </a:r>
            <a:r>
              <a:rPr lang="fr-FR" sz="2000" dirty="0" smtClean="0"/>
              <a:t>om et prénom du salarié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 smtClean="0"/>
              <a:t>date d’effet de l’embauche 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 smtClean="0"/>
              <a:t>date de fin du contrat de travail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/>
              <a:t>n</a:t>
            </a:r>
            <a:r>
              <a:rPr lang="fr-FR" sz="2000" dirty="0" smtClean="0"/>
              <a:t>ature de l’emploi occupé ou</a:t>
            </a:r>
            <a:r>
              <a:rPr lang="fr-FR" sz="2000" dirty="0"/>
              <a:t>, le cas échéant, </a:t>
            </a:r>
            <a:r>
              <a:rPr lang="fr-FR" sz="2000" dirty="0" smtClean="0"/>
              <a:t>emplois </a:t>
            </a:r>
            <a:r>
              <a:rPr lang="fr-FR" sz="2000" dirty="0"/>
              <a:t>successivement occupés et </a:t>
            </a:r>
            <a:r>
              <a:rPr lang="fr-FR" sz="2000" dirty="0" smtClean="0"/>
              <a:t>périodes correspondantes</a:t>
            </a:r>
            <a:endParaRPr lang="fr-FR" sz="2000" i="1" dirty="0"/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b="1" dirty="0" smtClean="0">
                <a:solidFill>
                  <a:srgbClr val="12D429"/>
                </a:solidFill>
              </a:rPr>
              <a:t>portabilité </a:t>
            </a:r>
            <a:r>
              <a:rPr lang="fr-FR" sz="2000" b="1" dirty="0">
                <a:solidFill>
                  <a:srgbClr val="12D429"/>
                </a:solidFill>
              </a:rPr>
              <a:t>de la </a:t>
            </a:r>
            <a:r>
              <a:rPr lang="fr-FR" sz="2000" b="1" dirty="0" smtClean="0">
                <a:solidFill>
                  <a:srgbClr val="12D429"/>
                </a:solidFill>
              </a:rPr>
              <a:t>prévoyance</a:t>
            </a:r>
            <a:endParaRPr lang="fr-FR" sz="2000" dirty="0"/>
          </a:p>
          <a:p>
            <a:pPr marL="434975" indent="-342900">
              <a:spcAft>
                <a:spcPts val="0"/>
              </a:spcAft>
              <a:buFontTx/>
              <a:buChar char="-"/>
            </a:pPr>
            <a:r>
              <a:rPr lang="fr-FR" sz="2000" dirty="0" smtClean="0"/>
              <a:t>le </a:t>
            </a:r>
            <a:r>
              <a:rPr lang="fr-FR" sz="2000" dirty="0"/>
              <a:t>cas échéant, </a:t>
            </a:r>
            <a:r>
              <a:rPr lang="fr-FR" sz="2000" dirty="0" smtClean="0"/>
              <a:t>mention </a:t>
            </a:r>
            <a:r>
              <a:rPr lang="fr-FR" sz="2000" dirty="0"/>
              <a:t>précisant que le salarié est libre de tout engagement à l’égard du particulier employeur.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  (</a:t>
            </a:r>
            <a:r>
              <a:rPr lang="fr-FR" sz="2000" i="1" dirty="0"/>
              <a:t>au lieu de date de début et </a:t>
            </a:r>
            <a:r>
              <a:rPr lang="fr-FR" sz="2000" i="1" dirty="0" smtClean="0"/>
              <a:t>date </a:t>
            </a:r>
            <a:r>
              <a:rPr lang="fr-FR" sz="2000" i="1" dirty="0"/>
              <a:t>de fin du </a:t>
            </a:r>
            <a:r>
              <a:rPr lang="fr-FR" sz="2000" i="1" dirty="0" smtClean="0"/>
              <a:t>contrat, et nature </a:t>
            </a:r>
            <a:r>
              <a:rPr lang="fr-FR" sz="2000" i="1" dirty="0"/>
              <a:t>de </a:t>
            </a:r>
            <a:r>
              <a:rPr lang="fr-FR" sz="2000" i="1" dirty="0" smtClean="0"/>
              <a:t>l'emploi)</a:t>
            </a:r>
          </a:p>
          <a:p>
            <a:pPr>
              <a:spcAft>
                <a:spcPts val="0"/>
              </a:spcAft>
            </a:pPr>
            <a:endParaRPr lang="fr-FR" sz="1000" i="1" dirty="0"/>
          </a:p>
          <a:p>
            <a:pPr>
              <a:spcAft>
                <a:spcPts val="0"/>
              </a:spcAft>
            </a:pPr>
            <a:r>
              <a:rPr lang="fr-FR" sz="1800" i="1" dirty="0" smtClean="0"/>
              <a:t>		(art. 69, 125 ASS MAT)</a:t>
            </a:r>
            <a:endParaRPr lang="fr-FR" sz="1800" i="1" dirty="0"/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>
          <a:xfrm>
            <a:off x="2843808" y="24036"/>
            <a:ext cx="5879931" cy="360000"/>
          </a:xfrm>
        </p:spPr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1159646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79512" y="555526"/>
            <a:ext cx="8964488" cy="539991"/>
          </a:xfrm>
        </p:spPr>
        <p:txBody>
          <a:bodyPr>
            <a:no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APRES TOUTE RUPTURE DU CONTRAT DE TRAVAIL - 2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251520" y="1059582"/>
            <a:ext cx="8496944" cy="3960440"/>
          </a:xfrm>
        </p:spPr>
        <p:txBody>
          <a:bodyPr/>
          <a:lstStyle/>
          <a:p>
            <a:pPr>
              <a:spcAft>
                <a:spcPts val="0"/>
              </a:spcAft>
            </a:pPr>
            <a:endParaRPr lang="fr-FR" sz="1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fr-FR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Reçu pour solde de tout compte :</a:t>
            </a:r>
          </a:p>
          <a:p>
            <a:pPr marL="434975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Rédaction </a:t>
            </a:r>
            <a:r>
              <a:rPr lang="fr-FR" sz="2000" dirty="0"/>
              <a:t>par </a:t>
            </a:r>
            <a:r>
              <a:rPr lang="fr-FR" sz="2000" dirty="0" smtClean="0"/>
              <a:t>l’employeur d’un reçu pour solde de tout compte détaillant les sommes versées à la date de la rupture du contrat</a:t>
            </a:r>
          </a:p>
          <a:p>
            <a:pPr marL="434975" indent="-34290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fr-FR" sz="2000" dirty="0" smtClean="0"/>
              <a:t>Possibilité pour le salarié de le signer, sans obligation pour lui</a:t>
            </a:r>
          </a:p>
          <a:p>
            <a:pPr marL="434975" indent="-342900"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000" u="sng" dirty="0" smtClean="0"/>
              <a:t>Si </a:t>
            </a:r>
            <a:r>
              <a:rPr lang="fr-FR" sz="2000" dirty="0" smtClean="0"/>
              <a:t>le salarié l’a signé :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     -  possibilité pour lui de le dénoncer dans les 6 mois après signature</a:t>
            </a:r>
          </a:p>
          <a:p>
            <a:pPr>
              <a:spcAft>
                <a:spcPts val="0"/>
              </a:spcAft>
            </a:pPr>
            <a:r>
              <a:rPr lang="fr-FR" sz="2000" dirty="0" smtClean="0"/>
              <a:t>          -  en absence de dénonciation, effet </a:t>
            </a:r>
            <a:r>
              <a:rPr lang="fr-FR" sz="2000" dirty="0"/>
              <a:t>libératoire pour </a:t>
            </a:r>
            <a:r>
              <a:rPr lang="fr-FR" sz="2000" dirty="0" smtClean="0"/>
              <a:t>l’employeur </a:t>
            </a:r>
          </a:p>
          <a:p>
            <a:pPr>
              <a:spcAft>
                <a:spcPts val="0"/>
              </a:spcAft>
            </a:pPr>
            <a:r>
              <a:rPr lang="fr-FR" sz="2000" dirty="0"/>
              <a:t> </a:t>
            </a:r>
            <a:r>
              <a:rPr lang="fr-FR" sz="2000" dirty="0" smtClean="0"/>
              <a:t>            pour </a:t>
            </a:r>
            <a:r>
              <a:rPr lang="fr-FR" sz="2000" dirty="0"/>
              <a:t>les sommes qui y sont mentionnées</a:t>
            </a:r>
            <a:endParaRPr lang="fr-FR" sz="2000" dirty="0" smtClean="0"/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2000" i="1" dirty="0" smtClean="0"/>
              <a:t>     (au lieu d’une absence de disposition sur un tel reçu) </a:t>
            </a:r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1000" dirty="0" smtClean="0"/>
          </a:p>
          <a:p>
            <a:pPr>
              <a:spcAft>
                <a:spcPts val="0"/>
              </a:spcAft>
            </a:pPr>
            <a:r>
              <a:rPr lang="fr-FR" sz="1800" i="1" dirty="0" smtClean="0"/>
              <a:t>		(art. 69, 125 ASS MAT)</a:t>
            </a:r>
            <a:endParaRPr lang="fr-FR" sz="1800" i="1" dirty="0"/>
          </a:p>
          <a:p>
            <a:pPr marL="434975" indent="-342900">
              <a:spcAft>
                <a:spcPts val="0"/>
              </a:spcAft>
              <a:buFontTx/>
              <a:buChar char="-"/>
            </a:pP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fr-FR" sz="20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00936612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57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>
                <a:solidFill>
                  <a:srgbClr val="000000"/>
                </a:solidFill>
              </a:rPr>
              <a:pPr/>
              <a:t>28/03/2022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915566"/>
            <a:ext cx="2952328" cy="2160240"/>
          </a:xfrm>
        </p:spPr>
        <p:txBody>
          <a:bodyPr/>
          <a:lstStyle/>
          <a:p>
            <a:pPr algn="ctr"/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Pour joindre la DDETSPP:</a:t>
            </a:r>
          </a:p>
          <a:p>
            <a:pPr algn="ctr"/>
            <a:endParaRPr lang="fr-FR" sz="4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4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</a:rPr>
              <a:t>Direction régionale de l'économie, de l'emploi, du travail et des solidarités </a:t>
            </a:r>
            <a:r>
              <a:rPr lang="fr-FR" dirty="0">
                <a:solidFill>
                  <a:srgbClr val="000000"/>
                </a:solidFill>
              </a:rPr>
              <a:t>Auvergne-Rhône-Alpes</a:t>
            </a:r>
            <a:endParaRPr lang="fr-FR" dirty="0" smtClean="0">
              <a:solidFill>
                <a:srgbClr val="0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19872" y="699542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000" b="1" dirty="0"/>
              <a:t>Adresse postale </a:t>
            </a:r>
            <a:r>
              <a:rPr lang="fr-FR" sz="2000" b="1" dirty="0" smtClean="0"/>
              <a:t>:</a:t>
            </a:r>
          </a:p>
          <a:p>
            <a:pPr algn="ctr"/>
            <a:r>
              <a:rPr lang="fr-FR" sz="2000" b="1" dirty="0" smtClean="0"/>
              <a:t>3 </a:t>
            </a:r>
            <a:r>
              <a:rPr lang="fr-FR" sz="2000" b="1" dirty="0"/>
              <a:t>chemin du fieu </a:t>
            </a:r>
          </a:p>
          <a:p>
            <a:pPr algn="ctr"/>
            <a:r>
              <a:rPr lang="fr-FR" sz="2000" b="1" dirty="0"/>
              <a:t>CS 40 348  </a:t>
            </a:r>
          </a:p>
          <a:p>
            <a:pPr algn="ctr"/>
            <a:r>
              <a:rPr lang="fr-FR" sz="2000" b="1" dirty="0"/>
              <a:t>43 009 LE PUY EN VELAY</a:t>
            </a:r>
          </a:p>
          <a:p>
            <a:endParaRPr lang="fr-FR" sz="2000" b="1" dirty="0" smtClean="0"/>
          </a:p>
          <a:p>
            <a:r>
              <a:rPr lang="fr-FR" sz="2000" b="1" dirty="0" smtClean="0"/>
              <a:t>Renseignements téléphoniques en droit du travail:</a:t>
            </a:r>
          </a:p>
          <a:p>
            <a:r>
              <a:rPr lang="fr-FR" sz="2000" b="1" dirty="0" smtClean="0"/>
              <a:t>9h00 </a:t>
            </a:r>
            <a:r>
              <a:rPr lang="fr-FR" sz="2000" b="1" dirty="0"/>
              <a:t>à 11h30 et de 14h00 à </a:t>
            </a:r>
            <a:r>
              <a:rPr lang="fr-FR" sz="2000" b="1" dirty="0" smtClean="0"/>
              <a:t>16h00</a:t>
            </a:r>
          </a:p>
          <a:p>
            <a:r>
              <a:rPr lang="fr-FR" sz="2000" b="1" dirty="0" smtClean="0"/>
              <a:t>numéro </a:t>
            </a:r>
            <a:r>
              <a:rPr lang="fr-FR" sz="2000" b="1" dirty="0"/>
              <a:t>unique non </a:t>
            </a:r>
            <a:r>
              <a:rPr lang="fr-FR" sz="2000" b="1" dirty="0" smtClean="0"/>
              <a:t>surtaxé:</a:t>
            </a:r>
          </a:p>
          <a:p>
            <a:endParaRPr lang="fr-FR" sz="2000" b="1" dirty="0"/>
          </a:p>
          <a:p>
            <a:pPr algn="ctr"/>
            <a:r>
              <a:rPr lang="fr-FR" sz="4000" b="1" dirty="0" smtClean="0">
                <a:solidFill>
                  <a:srgbClr val="FF0000"/>
                </a:solidFill>
              </a:rPr>
              <a:t>0 </a:t>
            </a:r>
            <a:r>
              <a:rPr lang="fr-FR" sz="4000" b="1" dirty="0">
                <a:solidFill>
                  <a:srgbClr val="FF0000"/>
                </a:solidFill>
              </a:rPr>
              <a:t>806 000 126</a:t>
            </a:r>
          </a:p>
        </p:txBody>
      </p:sp>
    </p:spTree>
    <p:extLst>
      <p:ext uri="{BB962C8B-B14F-4D97-AF65-F5344CB8AC3E}">
        <p14:creationId xmlns:p14="http://schemas.microsoft.com/office/powerpoint/2010/main" val="29566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>
                <a:solidFill>
                  <a:srgbClr val="000000"/>
                </a:solidFill>
              </a:rPr>
              <a:pPr/>
              <a:t>58</a:t>
            </a:fld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>
                <a:solidFill>
                  <a:srgbClr val="000000"/>
                </a:solidFill>
              </a:rPr>
              <a:pPr/>
              <a:t>28/03/2022</a:t>
            </a:fld>
            <a:endParaRPr lang="fr-FR" cap="all" dirty="0">
              <a:solidFill>
                <a:srgbClr val="00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915566"/>
            <a:ext cx="2952328" cy="2160240"/>
          </a:xfrm>
        </p:spPr>
        <p:txBody>
          <a:bodyPr/>
          <a:lstStyle/>
          <a:p>
            <a:pPr algn="ctr"/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Pour joindre la DDETSPP:</a:t>
            </a:r>
          </a:p>
          <a:p>
            <a:pPr algn="ctr"/>
            <a:endParaRPr lang="fr-FR" sz="4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endParaRPr lang="fr-FR" sz="4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0000"/>
                </a:solidFill>
              </a:rPr>
              <a:t>Direction régionale de l'économie, de l'emploi, du travail et des solidarités </a:t>
            </a:r>
            <a:r>
              <a:rPr lang="fr-FR" dirty="0">
                <a:solidFill>
                  <a:srgbClr val="000000"/>
                </a:solidFill>
              </a:rPr>
              <a:t>Auvergne-Rhône-Alpes</a:t>
            </a:r>
            <a:endParaRPr lang="fr-FR" dirty="0" smtClean="0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95486"/>
            <a:ext cx="42862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5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59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395536" y="915566"/>
            <a:ext cx="8640960" cy="3960440"/>
          </a:xfrm>
        </p:spPr>
        <p:txBody>
          <a:bodyPr/>
          <a:lstStyle/>
          <a:p>
            <a:pPr algn="ctr"/>
            <a:endParaRPr lang="fr-FR" sz="4000" b="1" dirty="0" smtClean="0">
              <a:solidFill>
                <a:srgbClr val="FF0000"/>
              </a:solidFill>
            </a:endParaRPr>
          </a:p>
          <a:p>
            <a:pPr algn="ctr"/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MERCI </a:t>
            </a:r>
          </a:p>
          <a:p>
            <a:pPr algn="ctr"/>
            <a:endParaRPr lang="fr-FR" sz="40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fr-FR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POUR VOTRE ATTENTION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8600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83518"/>
            <a:ext cx="8424863" cy="539991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NOUVELLE CONVENTION COLLECTIVE - 3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467544" y="1203598"/>
            <a:ext cx="8424334" cy="3600400"/>
          </a:xfrm>
        </p:spPr>
        <p:txBody>
          <a:bodyPr/>
          <a:lstStyle/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Nom de la nouvelle CCN :</a:t>
            </a:r>
          </a:p>
          <a:p>
            <a:r>
              <a:rPr lang="fr-FR" sz="2000" dirty="0"/>
              <a:t>Convention collective de la branche du secteur des particuliers employeurs et de l’emploi à </a:t>
            </a:r>
            <a:r>
              <a:rPr lang="fr-FR" sz="2000" dirty="0" smtClean="0"/>
              <a:t>domicile</a:t>
            </a:r>
          </a:p>
          <a:p>
            <a:endParaRPr lang="fr-FR" sz="2000" b="1" dirty="0"/>
          </a:p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Date de signature : </a:t>
            </a:r>
            <a:r>
              <a:rPr lang="fr-FR" sz="2000" dirty="0" smtClean="0"/>
              <a:t>26 mars 2021</a:t>
            </a:r>
          </a:p>
          <a:p>
            <a:endParaRPr lang="fr-FR" sz="2000" b="1" dirty="0"/>
          </a:p>
          <a:p>
            <a:pPr marL="434975" indent="-342900">
              <a:buFont typeface="Wingdings" panose="05000000000000000000" pitchFamily="2" charset="2"/>
              <a:buChar char="Ø"/>
            </a:pPr>
            <a:r>
              <a:rPr lang="fr-FR" sz="2000" b="1" dirty="0" smtClean="0"/>
              <a:t>Organisations signataires </a:t>
            </a:r>
          </a:p>
          <a:p>
            <a:r>
              <a:rPr lang="fr-FR" sz="2000" dirty="0" smtClean="0"/>
              <a:t>-   employeurs : FEPEM</a:t>
            </a:r>
          </a:p>
          <a:p>
            <a:pPr marL="434975" indent="-342900">
              <a:buFontTx/>
              <a:buChar char="-"/>
            </a:pPr>
            <a:r>
              <a:rPr lang="fr-FR" sz="2000" dirty="0" smtClean="0"/>
              <a:t>salariés : CGT, </a:t>
            </a:r>
            <a:r>
              <a:rPr lang="fr-FR" sz="2000" dirty="0"/>
              <a:t>CGT-FO</a:t>
            </a:r>
            <a:r>
              <a:rPr lang="fr-FR" sz="2000" dirty="0" smtClean="0"/>
              <a:t>, UNSA, CFDT, SPAFMAF </a:t>
            </a:r>
          </a:p>
          <a:p>
            <a:r>
              <a:rPr lang="fr-FR" sz="2000" i="1" dirty="0" smtClean="0"/>
              <a:t>     (toutes les OS représentatives des 2 branches sauf CSAFAM)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91118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555526"/>
            <a:ext cx="8424863" cy="539991"/>
          </a:xfrm>
        </p:spPr>
        <p:txBody>
          <a:bodyPr>
            <a:norm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DROIT APPLICABLE AUX ASSISTANTS MATERNELS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107504" y="1131590"/>
            <a:ext cx="8856984" cy="3600400"/>
          </a:xfrm>
        </p:spPr>
        <p:txBody>
          <a:bodyPr/>
          <a:lstStyle/>
          <a:p>
            <a:pPr algn="ctr"/>
            <a:r>
              <a:rPr lang="fr-FR" sz="2000" b="1" dirty="0" smtClean="0"/>
              <a:t>Lois et règlements</a:t>
            </a:r>
          </a:p>
          <a:p>
            <a:pPr algn="ctr"/>
            <a:r>
              <a:rPr lang="fr-FR" sz="2000" dirty="0" smtClean="0"/>
              <a:t>Code de l’action sociale et des familles </a:t>
            </a:r>
            <a:r>
              <a:rPr lang="fr-FR" sz="2000" i="1" dirty="0" smtClean="0"/>
              <a:t>(CASF)</a:t>
            </a:r>
          </a:p>
          <a:p>
            <a:pPr algn="ctr"/>
            <a:r>
              <a:rPr lang="fr-FR" sz="2000" dirty="0" smtClean="0"/>
              <a:t>Seules parties du Code du travail </a:t>
            </a:r>
            <a:r>
              <a:rPr lang="fr-FR" sz="2000" i="1" dirty="0" smtClean="0"/>
              <a:t>(CT) </a:t>
            </a:r>
            <a:r>
              <a:rPr lang="fr-FR" sz="2000" dirty="0" smtClean="0"/>
              <a:t>auxquelles renvoie L423-2 du CASF</a:t>
            </a:r>
          </a:p>
          <a:p>
            <a:pPr algn="ctr"/>
            <a:r>
              <a:rPr lang="fr-FR" sz="2000" dirty="0" smtClean="0"/>
              <a:t>Autres textes visant explicitement les assistants maternels </a:t>
            </a:r>
          </a:p>
          <a:p>
            <a:pPr algn="ctr"/>
            <a:endParaRPr lang="fr-FR" sz="800" dirty="0"/>
          </a:p>
          <a:p>
            <a:pPr algn="ctr"/>
            <a:r>
              <a:rPr lang="fr-FR" sz="2000" b="1" dirty="0" smtClean="0"/>
              <a:t>Convention collective nationale</a:t>
            </a:r>
          </a:p>
          <a:p>
            <a:pPr algn="ctr"/>
            <a:r>
              <a:rPr lang="fr-FR" sz="2000" dirty="0" smtClean="0"/>
              <a:t>CCN assistants maternels du 26/03/2021 étendue par arrêté du 06/10/2021 </a:t>
            </a:r>
          </a:p>
          <a:p>
            <a:pPr algn="ctr"/>
            <a:r>
              <a:rPr lang="fr-FR" sz="2000" dirty="0" smtClean="0"/>
              <a:t>+ certains accords actuels maintenus, communs aux 2 branches</a:t>
            </a:r>
          </a:p>
          <a:p>
            <a:pPr algn="ctr"/>
            <a:endParaRPr lang="fr-FR" sz="800" dirty="0" smtClean="0"/>
          </a:p>
          <a:p>
            <a:pPr algn="ctr"/>
            <a:r>
              <a:rPr lang="fr-FR" sz="2000" b="1" dirty="0" smtClean="0"/>
              <a:t>Contrat de travail</a:t>
            </a:r>
          </a:p>
          <a:p>
            <a:endParaRPr lang="fr-FR" sz="1800" i="1" dirty="0" smtClean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32812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6A4A60EE-9D13-3442-9796-E718C6343EC1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23528" y="483518"/>
            <a:ext cx="8424863" cy="539991"/>
          </a:xfrm>
        </p:spPr>
        <p:txBody>
          <a:bodyPr/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APPLICATION DU CODE DU TRAVAIL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4"/>
          </p:nvPr>
        </p:nvSpPr>
        <p:spPr>
          <a:xfrm>
            <a:off x="467544" y="1203598"/>
            <a:ext cx="8424334" cy="2880320"/>
          </a:xfrm>
        </p:spPr>
        <p:txBody>
          <a:bodyPr/>
          <a:lstStyle/>
          <a:p>
            <a:r>
              <a:rPr lang="fr-FR" sz="2000" b="1" dirty="0" smtClean="0"/>
              <a:t>    Pour les salariés du particulier visés par L7221-1 CT</a:t>
            </a:r>
            <a:r>
              <a:rPr lang="fr-FR" sz="2000" dirty="0" smtClean="0"/>
              <a:t>, s’appliquent  :</a:t>
            </a:r>
          </a:p>
          <a:p>
            <a:pPr marL="434975" indent="-342900">
              <a:buFontTx/>
              <a:buChar char="-"/>
            </a:pPr>
            <a:r>
              <a:rPr lang="fr-FR" sz="2000" dirty="0" smtClean="0"/>
              <a:t>les </a:t>
            </a:r>
            <a:r>
              <a:rPr lang="fr-FR" sz="2000" dirty="0"/>
              <a:t>dispositions du CT citées par un texte, principalement  </a:t>
            </a:r>
            <a:r>
              <a:rPr lang="fr-FR" sz="2000" dirty="0" smtClean="0"/>
              <a:t>L7221-2 </a:t>
            </a:r>
            <a:r>
              <a:rPr lang="fr-FR" sz="2000" dirty="0"/>
              <a:t>CT</a:t>
            </a:r>
          </a:p>
          <a:p>
            <a:pPr marL="434975" indent="-342900">
              <a:buFontTx/>
              <a:buChar char="-"/>
            </a:pPr>
            <a:r>
              <a:rPr lang="fr-FR" sz="2000" dirty="0"/>
              <a:t>m</a:t>
            </a:r>
            <a:r>
              <a:rPr lang="fr-FR" sz="2000" dirty="0" smtClean="0"/>
              <a:t>ais aussi de nombreuses dispositions du CT rendues applicables par la jurisprudence, selon laquelle L7221-2 CT n’est </a:t>
            </a:r>
            <a:r>
              <a:rPr lang="fr-FR" sz="2000" u="sng" dirty="0" smtClean="0"/>
              <a:t>pas limitatif</a:t>
            </a:r>
          </a:p>
          <a:p>
            <a:pPr marL="434975" indent="-342900">
              <a:buFontTx/>
              <a:buChar char="-"/>
            </a:pPr>
            <a:endParaRPr lang="fr-FR" sz="2000" dirty="0"/>
          </a:p>
          <a:p>
            <a:r>
              <a:rPr lang="fr-FR" sz="2000" b="1" dirty="0" smtClean="0"/>
              <a:t>     Au contraire, </a:t>
            </a:r>
            <a:r>
              <a:rPr lang="fr-FR" sz="2000" b="1" dirty="0"/>
              <a:t>pour les assistants maternels</a:t>
            </a:r>
            <a:r>
              <a:rPr lang="fr-FR" sz="2000" dirty="0" smtClean="0"/>
              <a:t>, </a:t>
            </a:r>
          </a:p>
          <a:p>
            <a:pPr marL="434975" indent="-342900">
              <a:buFontTx/>
              <a:buChar char="-"/>
            </a:pPr>
            <a:r>
              <a:rPr lang="fr-FR" sz="2000" dirty="0" smtClean="0"/>
              <a:t>la jurisprudence considère que L423-2 CASF est </a:t>
            </a:r>
            <a:r>
              <a:rPr lang="fr-FR" sz="2000" u="sng" dirty="0" smtClean="0"/>
              <a:t>limitatif</a:t>
            </a:r>
          </a:p>
          <a:p>
            <a:pPr marL="434975" indent="-342900">
              <a:buFontTx/>
              <a:buChar char="-"/>
            </a:pPr>
            <a:r>
              <a:rPr lang="fr-FR" sz="2000" dirty="0"/>
              <a:t>s</a:t>
            </a:r>
            <a:r>
              <a:rPr lang="fr-FR" sz="2000" dirty="0" smtClean="0"/>
              <a:t>eule disposition rendue applicable par la jurisprudence : </a:t>
            </a:r>
            <a:r>
              <a:rPr lang="fr-FR" sz="2000" u="sng" dirty="0" smtClean="0"/>
              <a:t>L3171-4 CT</a:t>
            </a:r>
            <a:r>
              <a:rPr lang="fr-FR" sz="2000" dirty="0" smtClean="0"/>
              <a:t>, sur le régime de la preuve des horaires de travail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59140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ce réservé pour une image 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53" b="12953"/>
          <a:stretch>
            <a:fillRect/>
          </a:stretch>
        </p:blipFill>
        <p:spPr/>
      </p:pic>
      <p:sp>
        <p:nvSpPr>
          <p:cNvPr id="3" name="Espace réservé de la date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F7325A3-5315-1B4B-A0D9-112471EB5837}" type="datetime1">
              <a:rPr lang="fr-FR" cap="all" smtClean="0"/>
              <a:pPr/>
              <a:t>28/03/2022</a:t>
            </a:fld>
            <a:endParaRPr lang="fr-FR" cap="all" dirty="0"/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" y="843558"/>
            <a:ext cx="8783998" cy="39408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2. Architecture de la nouvelle CCN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Direction régionale de l'économie, de l'emploi, du travail et des solidarités </a:t>
            </a:r>
            <a:r>
              <a:rPr lang="fr-FR" dirty="0"/>
              <a:t>Auvergne-Rhône-Alpes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70386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ppt_MTEI_DREET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4" id="{7FD5E4AB-8772-4FAB-A259-D6EB3F0445E2}" vid="{53C90299-AF95-4B52-AB83-6DA8CD907EF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51e6999-fc06-4788-9600-2b2676801001">CENTRE-1367279116-8</_dlc_DocId>
    <_dlc_DocIdUrl xmlns="851e6999-fc06-4788-9600-2b2676801001">
      <Url>http://intranet.direccte.gouv.fr/ara/com/Modèles et charte graphique/_layouts/15/DocIdRedir.aspx?ID=CENTRE-1367279116-8</Url>
      <Description>CENTRE-1367279116-8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CF03352D5DDD47972B0EC49FA73612" ma:contentTypeVersion="0" ma:contentTypeDescription="Crée un document." ma:contentTypeScope="" ma:versionID="c623744f2b892d602173efd77ecf773c">
  <xsd:schema xmlns:xsd="http://www.w3.org/2001/XMLSchema" xmlns:xs="http://www.w3.org/2001/XMLSchema" xmlns:p="http://schemas.microsoft.com/office/2006/metadata/properties" xmlns:ns2="851e6999-fc06-4788-9600-2b2676801001" targetNamespace="http://schemas.microsoft.com/office/2006/metadata/properties" ma:root="true" ma:fieldsID="132b3509ff66f08972cdb0eb5742ca17" ns2:_="">
    <xsd:import namespace="851e6999-fc06-4788-9600-2b267680100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e6999-fc06-4788-9600-2b267680100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eur d’ID de document" ma:description="Valeur de l’ID de document affecté à cet élément." ma:internalName="_dlc_DocId" ma:readOnly="true">
      <xsd:simpleType>
        <xsd:restriction base="dms:Text"/>
      </xsd:simpleType>
    </xsd:element>
    <xsd:element name="_dlc_DocIdUrl" ma:index="9" nillable="true" ma:displayName="ID de document" ma:description="Lien permanent vers ce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D626282-4827-408A-941A-B86DF31F51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44C2A74-4427-40D6-903E-D9BD4744CB22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51e6999-fc06-4788-9600-2b267680100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E0079B3-2A52-4E36-BA5A-B08FD11D28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1e6999-fc06-4788-9600-2b26768010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C041A08-1DD5-43A3-997F-B708FF07E612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 ppt_MTEI_DREETS</Template>
  <TotalTime>8193</TotalTime>
  <Words>4204</Words>
  <Application>Microsoft Office PowerPoint</Application>
  <PresentationFormat>Affichage à l'écran (16:9)</PresentationFormat>
  <Paragraphs>758</Paragraphs>
  <Slides>59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59</vt:i4>
      </vt:variant>
    </vt:vector>
  </HeadingPairs>
  <TitlesOfParts>
    <vt:vector size="60" baseType="lpstr">
      <vt:lpstr>Presentation ppt_MTEI_DREETS</vt:lpstr>
      <vt:lpstr>Présentation PowerPoint</vt:lpstr>
      <vt:lpstr>PLAN</vt:lpstr>
      <vt:lpstr>Introduction</vt:lpstr>
      <vt:lpstr>NOUVELLE CONVENTION COLLECTIVE - 1</vt:lpstr>
      <vt:lpstr>NOUVELLE CONVENTION COLLECTIVE - 2</vt:lpstr>
      <vt:lpstr>NOUVELLE CONVENTION COLLECTIVE - 3</vt:lpstr>
      <vt:lpstr>DROIT APPLICABLE AUX ASSISTANTS MATERNELS</vt:lpstr>
      <vt:lpstr>APPLICATION DU CODE DU TRAVAIL</vt:lpstr>
      <vt:lpstr>2. Architecture de la nouvelle CCN </vt:lpstr>
      <vt:lpstr>NOUVELLE CONVENTION COLLECTIVE</vt:lpstr>
      <vt:lpstr>NOUVELLE CONVENTION COLLECTIVE</vt:lpstr>
      <vt:lpstr>SOCLE COMMUN</vt:lpstr>
      <vt:lpstr>DISPOSITIONS SPECIFIQUES</vt:lpstr>
      <vt:lpstr>APPLICABLES AUX ASSISTANTS MATERNELS</vt:lpstr>
      <vt:lpstr>ACCORDS MAINTENUS, COMMUNS AUX 2 BRANCHES</vt:lpstr>
      <vt:lpstr> TEXTES A VALEUR INDICATIVE </vt:lpstr>
      <vt:lpstr>3. Principales nouveautés dans les relations de travail entre particulier et assistant maternel </vt:lpstr>
      <vt:lpstr>THEMES PRESENTES</vt:lpstr>
      <vt:lpstr>Thème: </vt:lpstr>
      <vt:lpstr>PERIODE D’ESSAI</vt:lpstr>
      <vt:lpstr>Thème:</vt:lpstr>
      <vt:lpstr>MODALITES D’ORGANISATION DU TRAVAIL - 1</vt:lpstr>
      <vt:lpstr>REPARTITION DES HORAIRES - 1</vt:lpstr>
      <vt:lpstr>REPARTITION DES HORAIRES - 2</vt:lpstr>
      <vt:lpstr>REPARTITION DES HORAIRES - 3</vt:lpstr>
      <vt:lpstr>Présentation PowerPoint</vt:lpstr>
      <vt:lpstr>REPARTITION DES HORAIRES - 4</vt:lpstr>
      <vt:lpstr> HEURES COMPLEMENTAIRES  </vt:lpstr>
      <vt:lpstr>Thème:</vt:lpstr>
      <vt:lpstr> SALAIRE HORAIRE BRUT </vt:lpstr>
      <vt:lpstr>MENSUALISATION SI ACCUEIL ≤ 46 SEMAINES / AN </vt:lpstr>
      <vt:lpstr>REGULARISATION SI ACCUEIL ≤ 46 SEMAINES / AN</vt:lpstr>
      <vt:lpstr> HEURES MAJOREES  </vt:lpstr>
      <vt:lpstr>ABSENCES DE L’ENFANT POUR MALADIE </vt:lpstr>
      <vt:lpstr> RETENUE POUR ABSENCE NON PAYEE - 1 </vt:lpstr>
      <vt:lpstr> RETENUE POUR ABSENCE NON PAYEE - 2 </vt:lpstr>
      <vt:lpstr> JOURS FERIES ORDINAIRES  </vt:lpstr>
      <vt:lpstr> INDEMNITES POUR FRAIS - 1 </vt:lpstr>
      <vt:lpstr> INDEMNITES POUR FRAIS -2 </vt:lpstr>
      <vt:lpstr>Thème:</vt:lpstr>
      <vt:lpstr> CONGES PAYES ET MALADIE  </vt:lpstr>
      <vt:lpstr> CONGES COMPLEMENTAIRES NON PAYES </vt:lpstr>
      <vt:lpstr> INDEMNITE DE CONGES PAYES -1 </vt:lpstr>
      <vt:lpstr> INDEMNITE DE CONGES PAYES -2 </vt:lpstr>
      <vt:lpstr>Thème:</vt:lpstr>
      <vt:lpstr> AUTRES CONGES - 1 </vt:lpstr>
      <vt:lpstr>Thème:</vt:lpstr>
      <vt:lpstr>RUPTURE DU CDD</vt:lpstr>
      <vt:lpstr>RUPTURE DU CDI PAR L’EMPLOYEUR OU LE SALARIE -1 </vt:lpstr>
      <vt:lpstr>RUPTURE DU CDI PAR L’EMPLOYEUR - 1</vt:lpstr>
      <vt:lpstr>RUPTURE DU CDI PAR L’EMPLOYEUR - 2</vt:lpstr>
      <vt:lpstr>RUPTURE DU CDI PAR LE SALARIE </vt:lpstr>
      <vt:lpstr>INDEMNITÉ DE DÉPART À LA RETRAITE - 1 </vt:lpstr>
      <vt:lpstr>INDEMNITÉ DE DÉPART À LA RETRAITE - 2</vt:lpstr>
      <vt:lpstr>APRES TOUTE RUPTURE DU CONTRAT DE TRAVAIL - 1</vt:lpstr>
      <vt:lpstr>APRES TOUTE RUPTURE DU CONTRAT DE TRAVAIL - 2</vt:lpstr>
      <vt:lpstr>Présentation PowerPoint</vt:lpstr>
      <vt:lpstr>Présentation PowerPoint</vt:lpstr>
      <vt:lpstr>Présentation PowerPoint</vt:lpstr>
    </vt:vector>
  </TitlesOfParts>
  <Manager>Client</Manager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FONBAUSTIER Anne-Laure2 (DR-ARA)</dc:creator>
  <cp:lastModifiedBy>ESTIER-PORTE Isabelle (UD043)</cp:lastModifiedBy>
  <cp:revision>849</cp:revision>
  <dcterms:created xsi:type="dcterms:W3CDTF">2021-04-09T07:56:30Z</dcterms:created>
  <dcterms:modified xsi:type="dcterms:W3CDTF">2022-03-28T10:31:40Z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0x010100F5CF03352D5DDD47972B0EC49FA73612</vt:lpwstr>
  </property>
  <property fmtid="{D5CDD505-2E9C-101B-9397-08002B2CF9AE}" pid="3" name="_dlc_DocIdItemGuid">
    <vt:lpwstr>3a86a210-c360-4bc3-829a-2132ee76bf30</vt:lpwstr>
  </property>
</Properties>
</file>